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96" r:id="rId4"/>
    <p:sldId id="280" r:id="rId5"/>
    <p:sldId id="292" r:id="rId6"/>
    <p:sldId id="293" r:id="rId7"/>
    <p:sldId id="281" r:id="rId8"/>
    <p:sldId id="297" r:id="rId9"/>
    <p:sldId id="282" r:id="rId10"/>
    <p:sldId id="289" r:id="rId11"/>
    <p:sldId id="284" r:id="rId12"/>
    <p:sldId id="285" r:id="rId13"/>
    <p:sldId id="286" r:id="rId14"/>
    <p:sldId id="290" r:id="rId15"/>
    <p:sldId id="299" r:id="rId16"/>
    <p:sldId id="287" r:id="rId17"/>
    <p:sldId id="298" r:id="rId18"/>
    <p:sldId id="294" r:id="rId19"/>
    <p:sldId id="283" r:id="rId20"/>
    <p:sldId id="300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orient="horz" pos="4085">
          <p15:clr>
            <a:srgbClr val="A4A3A4"/>
          </p15:clr>
        </p15:guide>
        <p15:guide id="6" pos="339">
          <p15:clr>
            <a:srgbClr val="A4A3A4"/>
          </p15:clr>
        </p15:guide>
        <p15:guide id="7" pos="56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k, Perry den" initials="BPd" lastIdx="1" clrIdx="0">
    <p:extLst>
      <p:ext uri="{19B8F6BF-5375-455C-9EA6-DF929625EA0E}">
        <p15:presenceInfo xmlns:p15="http://schemas.microsoft.com/office/powerpoint/2012/main" userId="Brok, Perry 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2" y="114"/>
      </p:cViewPr>
      <p:guideLst>
        <p:guide orient="horz" pos="1219"/>
        <p:guide orient="horz" pos="147"/>
        <p:guide orient="horz"/>
        <p:guide orient="horz" pos="3756"/>
        <p:guide orient="horz" pos="4085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United Nations has formulated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Sustainable Development Goals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(SDGs) to deal with the challenges of our time.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goals are displayed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slide and include among others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poverty, zero hunger, good health, clean water and sanitation, renewable energy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and so 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that I have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encircled a special goal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one that is not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surprising in the context of this lecture.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similar fashion,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Academy of Engineering (NAE)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formulated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 challenges in engineering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2030,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total. I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 these, because </a:t>
            </a:r>
            <a:r>
              <a:rPr lang="en-GB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Wageningen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 has recently become one of the 4 technical universities in the Netherlands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as such has explicitly entered the engineering domain.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see, these challenges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largely overlap with the Sustainable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 Goals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are more technology driven. Again, and with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surprise I have encircled one of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them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challenges and goals share their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economy, on food and water, on climate, on equality and social justice, on safety, on health and on infrastructure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interesting is that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is mentioned in all overviews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one of the goals.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with my colleague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Arjen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consider education as one of the mechanisms through which to achieve all other goals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Education should prepare students to deal with these goals or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16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637046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anonberoepsonderwijs.nl/Boundary-crossing-leren--met-en-van-de-and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canonberoepsonderwijs.nl/Boundary-crossing-leren--met-en-van-de-and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1671916" y="566525"/>
            <a:ext cx="5807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accent6"/>
                </a:solidFill>
                <a:latin typeface="Verdana" pitchFamily="34" charset="0"/>
              </a:rPr>
              <a:t>Hoe bereid je leerlingen voor op de groeiende vraag naar hoger opgeleid personeel met multidisciplinaire vaardigheden?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705233" y="4695568"/>
            <a:ext cx="5636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nl-NL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011620" y="5814761"/>
            <a:ext cx="5467972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solidFill>
                  <a:schemeClr val="accent6"/>
                </a:solidFill>
                <a:latin typeface="Verdana" pitchFamily="34" charset="0"/>
              </a:rPr>
              <a:t>Lezing FVN – prof. dr. Perry den Brok, 19 September 2019</a:t>
            </a:r>
          </a:p>
        </p:txBody>
      </p:sp>
      <p:pic>
        <p:nvPicPr>
          <p:cNvPr id="7" name="Tijdelijke aanduiding voor afbeelding 23">
            <a:extLst>
              <a:ext uri="{FF2B5EF4-FFF2-40B4-BE49-F238E27FC236}">
                <a16:creationId xmlns:a16="http://schemas.microsoft.com/office/drawing/2014/main" id="{E07AB381-F4F4-42AF-86B8-E2453FEE4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570199" y="293711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jdelijke aanduiding voor afbeelding 10">
            <a:extLst>
              <a:ext uri="{FF2B5EF4-FFF2-40B4-BE49-F238E27FC236}">
                <a16:creationId xmlns:a16="http://schemas.microsoft.com/office/drawing/2014/main" id="{E35A9672-79E3-4ED5-8345-2FD930150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r="12456"/>
          <a:stretch>
            <a:fillRect/>
          </a:stretch>
        </p:blipFill>
        <p:spPr bwMode="auto">
          <a:xfrm>
            <a:off x="3456016" y="2813294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ijdelijke aanduiding voor afbeelding 30">
            <a:extLst>
              <a:ext uri="{FF2B5EF4-FFF2-40B4-BE49-F238E27FC236}">
                <a16:creationId xmlns:a16="http://schemas.microsoft.com/office/drawing/2014/main" id="{92E0895C-BB20-46E9-87C4-F8A9C949C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6103966" y="2909335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6A2F-109C-48A8-8918-C4929750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1002994"/>
          </a:xfrm>
        </p:spPr>
        <p:txBody>
          <a:bodyPr/>
          <a:lstStyle/>
          <a:p>
            <a:r>
              <a:rPr lang="en-GB" dirty="0"/>
              <a:t>Hoe multi- of </a:t>
            </a:r>
            <a:r>
              <a:rPr lang="en-GB" dirty="0" err="1"/>
              <a:t>interdisciplinair</a:t>
            </a:r>
            <a:r>
              <a:rPr lang="en-GB" dirty="0"/>
              <a:t> is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onderwijs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CEB3B-B471-4EC0-A0F3-AE7A4A626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306743"/>
            <a:ext cx="6160828" cy="4089600"/>
          </a:xfrm>
        </p:spPr>
        <p:txBody>
          <a:bodyPr/>
          <a:lstStyle/>
          <a:p>
            <a:r>
              <a:rPr lang="en-GB" dirty="0" err="1"/>
              <a:t>Aparte</a:t>
            </a:r>
            <a:r>
              <a:rPr lang="en-GB" dirty="0"/>
              <a:t> </a:t>
            </a:r>
            <a:r>
              <a:rPr lang="en-GB" b="1" dirty="0" err="1"/>
              <a:t>leerdoelen</a:t>
            </a:r>
            <a:r>
              <a:rPr lang="en-GB" dirty="0"/>
              <a:t> per </a:t>
            </a:r>
            <a:r>
              <a:rPr lang="en-GB" dirty="0" err="1"/>
              <a:t>vak</a:t>
            </a:r>
            <a:r>
              <a:rPr lang="en-GB" dirty="0"/>
              <a:t>/</a:t>
            </a:r>
            <a:r>
              <a:rPr lang="en-GB" dirty="0" err="1"/>
              <a:t>domein</a:t>
            </a:r>
            <a:r>
              <a:rPr lang="en-GB" dirty="0"/>
              <a:t> (multi) of </a:t>
            </a:r>
            <a:r>
              <a:rPr lang="en-GB" dirty="0" err="1"/>
              <a:t>nieuwe</a:t>
            </a:r>
            <a:r>
              <a:rPr lang="en-GB" dirty="0"/>
              <a:t>, </a:t>
            </a:r>
            <a:r>
              <a:rPr lang="en-GB" dirty="0" err="1"/>
              <a:t>vakoverstijgende</a:t>
            </a:r>
            <a:r>
              <a:rPr lang="en-GB" dirty="0"/>
              <a:t> </a:t>
            </a:r>
            <a:r>
              <a:rPr lang="en-GB" dirty="0" err="1"/>
              <a:t>leerdoelen</a:t>
            </a:r>
            <a:r>
              <a:rPr lang="en-GB" dirty="0"/>
              <a:t> (inter, trans)?</a:t>
            </a:r>
          </a:p>
          <a:p>
            <a:r>
              <a:rPr lang="en-GB" dirty="0" err="1"/>
              <a:t>Onderwerpen</a:t>
            </a:r>
            <a:r>
              <a:rPr lang="en-GB" dirty="0"/>
              <a:t> </a:t>
            </a:r>
            <a:r>
              <a:rPr lang="en-GB" b="1" dirty="0" err="1"/>
              <a:t>onderwezen</a:t>
            </a:r>
            <a:r>
              <a:rPr lang="en-GB" dirty="0"/>
              <a:t> door </a:t>
            </a:r>
            <a:r>
              <a:rPr lang="en-GB" dirty="0" err="1"/>
              <a:t>aparte</a:t>
            </a:r>
            <a:r>
              <a:rPr lang="en-GB" dirty="0"/>
              <a:t> (</a:t>
            </a:r>
            <a:r>
              <a:rPr lang="en-GB" dirty="0" err="1"/>
              <a:t>vak</a:t>
            </a:r>
            <a:r>
              <a:rPr lang="en-GB" dirty="0"/>
              <a:t>)</a:t>
            </a:r>
            <a:r>
              <a:rPr lang="en-GB" dirty="0" err="1"/>
              <a:t>docenten</a:t>
            </a:r>
            <a:r>
              <a:rPr lang="en-GB" dirty="0"/>
              <a:t> (multi) of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nieuw</a:t>
            </a:r>
            <a:r>
              <a:rPr lang="en-GB" dirty="0"/>
              <a:t> </a:t>
            </a:r>
            <a:r>
              <a:rPr lang="en-GB" dirty="0" err="1"/>
              <a:t>vak</a:t>
            </a:r>
            <a:r>
              <a:rPr lang="en-GB" dirty="0"/>
              <a:t>/les </a:t>
            </a:r>
            <a:r>
              <a:rPr lang="en-GB" dirty="0" err="1"/>
              <a:t>samengevoegd</a:t>
            </a:r>
            <a:r>
              <a:rPr lang="en-GB" dirty="0"/>
              <a:t> (inter, trans)?</a:t>
            </a:r>
          </a:p>
          <a:p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b="1" dirty="0" err="1"/>
              <a:t>vakonderdelen</a:t>
            </a:r>
            <a:r>
              <a:rPr lang="en-GB" dirty="0"/>
              <a:t> </a:t>
            </a:r>
            <a:r>
              <a:rPr lang="en-GB" dirty="0" err="1"/>
              <a:t>gelijkwaardig</a:t>
            </a:r>
            <a:r>
              <a:rPr lang="en-GB" dirty="0"/>
              <a:t> (multi), of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bepaald</a:t>
            </a:r>
            <a:r>
              <a:rPr lang="en-GB" dirty="0"/>
              <a:t> </a:t>
            </a:r>
            <a:r>
              <a:rPr lang="en-GB" dirty="0" err="1"/>
              <a:t>domein</a:t>
            </a:r>
            <a:r>
              <a:rPr lang="en-GB" dirty="0"/>
              <a:t>/</a:t>
            </a:r>
            <a:r>
              <a:rPr lang="en-GB" dirty="0" err="1"/>
              <a:t>vak</a:t>
            </a:r>
            <a:r>
              <a:rPr lang="en-GB" dirty="0"/>
              <a:t> dominant (nested of lager)?</a:t>
            </a:r>
          </a:p>
          <a:p>
            <a:r>
              <a:rPr lang="en-GB" b="1" dirty="0" err="1"/>
              <a:t>Materialen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b="1" dirty="0" err="1"/>
              <a:t>voorbeelden</a:t>
            </a:r>
            <a:r>
              <a:rPr lang="en-GB" dirty="0"/>
              <a:t> </a:t>
            </a:r>
            <a:r>
              <a:rPr lang="en-GB" dirty="0" err="1"/>
              <a:t>vooral</a:t>
            </a:r>
            <a:r>
              <a:rPr lang="en-GB" dirty="0"/>
              <a:t> </a:t>
            </a:r>
            <a:r>
              <a:rPr lang="en-GB" dirty="0" err="1"/>
              <a:t>domein-specifiek</a:t>
            </a:r>
            <a:r>
              <a:rPr lang="en-GB" dirty="0"/>
              <a:t> (multi), of </a:t>
            </a:r>
            <a:r>
              <a:rPr lang="en-GB" dirty="0" err="1"/>
              <a:t>meer</a:t>
            </a:r>
            <a:r>
              <a:rPr lang="en-GB" dirty="0"/>
              <a:t> real-life (trans)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domein</a:t>
            </a:r>
            <a:r>
              <a:rPr lang="en-GB" dirty="0"/>
              <a:t> </a:t>
            </a:r>
            <a:r>
              <a:rPr lang="en-GB" dirty="0" err="1"/>
              <a:t>overstijgend</a:t>
            </a:r>
            <a:r>
              <a:rPr lang="en-GB" dirty="0"/>
              <a:t> (inter, trans)?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7B896-633D-4F64-BDB6-E36146875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10</a:t>
            </a:fld>
            <a:endParaRPr lang="en-GB" dirty="0"/>
          </a:p>
        </p:txBody>
      </p:sp>
      <p:pic>
        <p:nvPicPr>
          <p:cNvPr id="2050" name="Picture 2" descr="Image result for vraag">
            <a:extLst>
              <a:ext uri="{FF2B5EF4-FFF2-40B4-BE49-F238E27FC236}">
                <a16:creationId xmlns:a16="http://schemas.microsoft.com/office/drawing/2014/main" id="{C5567206-749C-44C3-B87B-47414AE1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70" y="1591952"/>
            <a:ext cx="2202828" cy="35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2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72C8-4FFD-492A-92F0-F6542838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977827"/>
          </a:xfrm>
        </p:spPr>
        <p:txBody>
          <a:bodyPr/>
          <a:lstStyle/>
          <a:p>
            <a:r>
              <a:rPr lang="en-GB" dirty="0" err="1"/>
              <a:t>Vaardigheden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: boundary crossing?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004BA-763C-432C-9FEC-2684241C8D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384200"/>
            <a:ext cx="8521188" cy="408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>Multi-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interdisciplinair</a:t>
            </a:r>
            <a:r>
              <a:rPr lang="en-GB" sz="2000" dirty="0"/>
              <a:t> </a:t>
            </a:r>
            <a:r>
              <a:rPr lang="en-GB" sz="2000" dirty="0" err="1"/>
              <a:t>werken</a:t>
            </a:r>
            <a:r>
              <a:rPr lang="en-GB" sz="2000" dirty="0"/>
              <a:t> </a:t>
            </a:r>
            <a:r>
              <a:rPr lang="en-GB" sz="2000" dirty="0" err="1"/>
              <a:t>heeft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maken</a:t>
            </a:r>
            <a:r>
              <a:rPr lang="en-GB" sz="2000" dirty="0"/>
              <a:t> met het </a:t>
            </a:r>
            <a:r>
              <a:rPr lang="en-GB" sz="2000" dirty="0" err="1"/>
              <a:t>overschrijden</a:t>
            </a:r>
            <a:r>
              <a:rPr lang="en-GB" sz="2000" dirty="0"/>
              <a:t> of </a:t>
            </a:r>
            <a:r>
              <a:rPr lang="en-GB" sz="2000" dirty="0" err="1"/>
              <a:t>leren</a:t>
            </a:r>
            <a:r>
              <a:rPr lang="en-GB" sz="2000" dirty="0"/>
              <a:t> </a:t>
            </a:r>
            <a:r>
              <a:rPr lang="en-GB" sz="2000" i="1" dirty="0" err="1"/>
              <a:t>samenwerken</a:t>
            </a:r>
            <a:r>
              <a:rPr lang="en-GB" sz="2000" dirty="0"/>
              <a:t> over </a:t>
            </a:r>
            <a:r>
              <a:rPr lang="en-GB" sz="2000" dirty="0" err="1"/>
              <a:t>grenzen</a:t>
            </a:r>
            <a:r>
              <a:rPr lang="en-GB" sz="2000" dirty="0"/>
              <a:t> </a:t>
            </a:r>
            <a:r>
              <a:rPr lang="en-GB" sz="2000" dirty="0" err="1"/>
              <a:t>heen</a:t>
            </a:r>
            <a:r>
              <a:rPr lang="en-GB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GB" sz="2000" i="1" dirty="0"/>
              <a:t>Disciplines</a:t>
            </a:r>
            <a:r>
              <a:rPr lang="en-GB" sz="2000" dirty="0"/>
              <a:t> (</a:t>
            </a:r>
            <a:r>
              <a:rPr lang="en-GB" sz="2000" dirty="0" err="1"/>
              <a:t>o.a</a:t>
            </a:r>
            <a:r>
              <a:rPr lang="en-GB" sz="2000" dirty="0"/>
              <a:t>. </a:t>
            </a:r>
            <a:r>
              <a:rPr lang="en-GB" sz="2000" dirty="0" err="1"/>
              <a:t>schoolvakken</a:t>
            </a:r>
            <a:r>
              <a:rPr lang="en-GB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GB" sz="2000" i="1" dirty="0" err="1"/>
              <a:t>Culturen</a:t>
            </a:r>
            <a:endParaRPr lang="en-GB" sz="2000" i="1" dirty="0"/>
          </a:p>
          <a:p>
            <a:pPr lvl="1">
              <a:spcBef>
                <a:spcPts val="0"/>
              </a:spcBef>
            </a:pPr>
            <a:r>
              <a:rPr lang="en-GB" sz="2000" i="1" dirty="0" err="1"/>
              <a:t>Praktijken</a:t>
            </a:r>
            <a:r>
              <a:rPr lang="en-GB" sz="2000" dirty="0"/>
              <a:t> (school-intern </a:t>
            </a:r>
            <a:r>
              <a:rPr lang="en-GB" sz="2000" dirty="0" err="1"/>
              <a:t>en</a:t>
            </a:r>
            <a:r>
              <a:rPr lang="en-GB" sz="2000" dirty="0"/>
              <a:t> school-extern)</a:t>
            </a:r>
          </a:p>
          <a:p>
            <a:pPr>
              <a:spcBef>
                <a:spcPts val="0"/>
              </a:spcBef>
            </a:pPr>
            <a:r>
              <a:rPr lang="en-GB" sz="2000" dirty="0" err="1"/>
              <a:t>Grenzen</a:t>
            </a:r>
            <a:r>
              <a:rPr lang="en-GB" sz="2000" dirty="0"/>
              <a:t> </a:t>
            </a:r>
            <a:r>
              <a:rPr lang="en-GB" sz="2000" dirty="0" err="1"/>
              <a:t>zijn</a:t>
            </a:r>
            <a:r>
              <a:rPr lang="en-GB" sz="2000" dirty="0"/>
              <a:t> </a:t>
            </a:r>
            <a:r>
              <a:rPr lang="en-GB" sz="2000" dirty="0" err="1"/>
              <a:t>aanleiding</a:t>
            </a:r>
            <a:r>
              <a:rPr lang="en-GB" sz="2000" dirty="0"/>
              <a:t>/motor </a:t>
            </a:r>
            <a:r>
              <a:rPr lang="en-GB" sz="2000" dirty="0" err="1"/>
              <a:t>voor</a:t>
            </a:r>
            <a:r>
              <a:rPr lang="en-GB" sz="2000" dirty="0"/>
              <a:t> </a:t>
            </a:r>
            <a:r>
              <a:rPr lang="en-GB" sz="2000" dirty="0" err="1"/>
              <a:t>leren</a:t>
            </a:r>
            <a:r>
              <a:rPr lang="en-GB" sz="2000" dirty="0"/>
              <a:t>.</a:t>
            </a:r>
          </a:p>
          <a:p>
            <a:pPr>
              <a:spcBef>
                <a:spcPts val="0"/>
              </a:spcBef>
            </a:pPr>
            <a:r>
              <a:rPr lang="en-GB" sz="2000" dirty="0" err="1"/>
              <a:t>Vier</a:t>
            </a:r>
            <a:r>
              <a:rPr lang="en-GB" sz="2000" dirty="0"/>
              <a:t> </a:t>
            </a:r>
            <a:r>
              <a:rPr lang="en-GB" sz="2000" dirty="0" err="1"/>
              <a:t>mechanismen</a:t>
            </a:r>
            <a:r>
              <a:rPr lang="en-GB" sz="2000" dirty="0"/>
              <a:t>/</a:t>
            </a:r>
            <a:r>
              <a:rPr lang="en-GB" sz="2000" dirty="0" err="1"/>
              <a:t>strategieen</a:t>
            </a:r>
            <a:r>
              <a:rPr lang="en-GB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GB" sz="2000" i="1" dirty="0" err="1"/>
              <a:t>Identificatie</a:t>
            </a:r>
            <a:r>
              <a:rPr lang="en-GB" sz="2000" dirty="0"/>
              <a:t> (</a:t>
            </a:r>
            <a:r>
              <a:rPr lang="en-GB" sz="2000" dirty="0" err="1"/>
              <a:t>wie</a:t>
            </a:r>
            <a:r>
              <a:rPr lang="en-GB" sz="2000" dirty="0"/>
              <a:t> ben </a:t>
            </a:r>
            <a:r>
              <a:rPr lang="en-GB" sz="2000" dirty="0" err="1"/>
              <a:t>ik</a:t>
            </a:r>
            <a:r>
              <a:rPr lang="en-GB" sz="2000" dirty="0"/>
              <a:t>, </a:t>
            </a:r>
            <a:r>
              <a:rPr lang="en-GB" sz="2000" dirty="0" err="1"/>
              <a:t>wie</a:t>
            </a:r>
            <a:r>
              <a:rPr lang="en-GB" sz="2000" dirty="0"/>
              <a:t> is de </a:t>
            </a:r>
            <a:r>
              <a:rPr lang="en-GB" sz="2000" dirty="0" err="1"/>
              <a:t>ander</a:t>
            </a:r>
            <a:r>
              <a:rPr lang="en-GB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GB" sz="2000" i="1" dirty="0" err="1"/>
              <a:t>Coordinatie</a:t>
            </a:r>
            <a:r>
              <a:rPr lang="en-GB" sz="2000" dirty="0"/>
              <a:t> (taken/</a:t>
            </a:r>
            <a:r>
              <a:rPr lang="en-GB" sz="2000" dirty="0" err="1"/>
              <a:t>rollen</a:t>
            </a:r>
            <a:r>
              <a:rPr lang="en-GB" sz="2000" dirty="0"/>
              <a:t> </a:t>
            </a:r>
            <a:r>
              <a:rPr lang="en-GB" sz="2000" dirty="0" err="1"/>
              <a:t>verdelen</a:t>
            </a:r>
            <a:r>
              <a:rPr lang="en-GB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GB" sz="2000" i="1" dirty="0" err="1"/>
              <a:t>Reflectie</a:t>
            </a:r>
            <a:r>
              <a:rPr lang="en-GB" sz="2000" dirty="0"/>
              <a:t> (</a:t>
            </a:r>
            <a:r>
              <a:rPr lang="en-GB" sz="2000" dirty="0" err="1"/>
              <a:t>perspectieven</a:t>
            </a:r>
            <a:r>
              <a:rPr lang="en-GB" sz="2000" dirty="0"/>
              <a:t> </a:t>
            </a:r>
            <a:r>
              <a:rPr lang="en-GB" sz="2000" dirty="0" err="1"/>
              <a:t>nemen</a:t>
            </a:r>
            <a:r>
              <a:rPr lang="en-GB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GB" sz="2000" i="1" dirty="0" err="1"/>
              <a:t>Transformatie</a:t>
            </a:r>
            <a:r>
              <a:rPr lang="en-GB" sz="2000" dirty="0"/>
              <a:t> (</a:t>
            </a:r>
            <a:r>
              <a:rPr lang="en-GB" sz="2000" dirty="0" err="1"/>
              <a:t>synthese</a:t>
            </a:r>
            <a:r>
              <a:rPr lang="en-GB" sz="2000" dirty="0"/>
              <a:t> van </a:t>
            </a:r>
            <a:r>
              <a:rPr lang="en-GB" sz="2000" dirty="0" err="1"/>
              <a:t>perspectieven</a:t>
            </a:r>
            <a:r>
              <a:rPr lang="en-GB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0AEC5-FC60-4E94-846B-7A1AD37F3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74945-D354-4288-8320-38A952A5190E}"/>
              </a:ext>
            </a:extLst>
          </p:cNvPr>
          <p:cNvSpPr txBox="1"/>
          <p:nvPr/>
        </p:nvSpPr>
        <p:spPr>
          <a:xfrm>
            <a:off x="491643" y="5163074"/>
            <a:ext cx="7754736" cy="54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>
                <a:latin typeface="Verdana" pitchFamily="34" charset="0"/>
              </a:rPr>
              <a:t>Bron</a:t>
            </a:r>
            <a:r>
              <a:rPr lang="en-GB" sz="1400" dirty="0">
                <a:latin typeface="Verdana" pitchFamily="34" charset="0"/>
              </a:rPr>
              <a:t>: Oonk &amp; </a:t>
            </a:r>
            <a:r>
              <a:rPr lang="en-GB" sz="1400" dirty="0" err="1">
                <a:latin typeface="Verdana" pitchFamily="34" charset="0"/>
              </a:rPr>
              <a:t>Gulikers</a:t>
            </a:r>
            <a:r>
              <a:rPr lang="en-GB" sz="1400" dirty="0">
                <a:latin typeface="Verdana" pitchFamily="34" charset="0"/>
              </a:rPr>
              <a:t> (2018). </a:t>
            </a:r>
            <a:r>
              <a:rPr lang="nl-NL" sz="1400" dirty="0">
                <a:hlinkClick r:id="rId2"/>
              </a:rPr>
              <a:t>https://www.canonberoepsonderwijs.nl/Boundary-crossing-leren--met-en-van-de-ander</a:t>
            </a:r>
            <a:endParaRPr lang="en-GB" sz="1400" dirty="0" err="1">
              <a:latin typeface="Verdana" pitchFamily="34" charset="0"/>
            </a:endParaRPr>
          </a:p>
        </p:txBody>
      </p:sp>
      <p:pic>
        <p:nvPicPr>
          <p:cNvPr id="2052" name="Picture 4" descr="Gerelateerde afbeelding">
            <a:extLst>
              <a:ext uri="{FF2B5EF4-FFF2-40B4-BE49-F238E27FC236}">
                <a16:creationId xmlns:a16="http://schemas.microsoft.com/office/drawing/2014/main" id="{BEF38B7D-8C8A-45CA-81E4-835AAE5B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20" y="2104680"/>
            <a:ext cx="2197418" cy="32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2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50B9-7D2D-4027-8974-443BB604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levert</a:t>
            </a:r>
            <a:r>
              <a:rPr lang="en-GB" dirty="0"/>
              <a:t> het op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docenten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88E19-C7EE-46ED-8256-3C1192ABF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244" y="1684247"/>
            <a:ext cx="8521188" cy="4089600"/>
          </a:xfrm>
        </p:spPr>
        <p:txBody>
          <a:bodyPr/>
          <a:lstStyle/>
          <a:p>
            <a:r>
              <a:rPr lang="en-GB" dirty="0"/>
              <a:t>Meer 21e </a:t>
            </a:r>
            <a:r>
              <a:rPr lang="en-GB" dirty="0" err="1"/>
              <a:t>eeuwse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r>
              <a:rPr lang="en-GB" dirty="0"/>
              <a:t>: </a:t>
            </a:r>
            <a:r>
              <a:rPr lang="en-GB" dirty="0" err="1"/>
              <a:t>samenwerken</a:t>
            </a:r>
            <a:r>
              <a:rPr lang="en-GB" dirty="0"/>
              <a:t>, </a:t>
            </a:r>
            <a:r>
              <a:rPr lang="en-GB" dirty="0" err="1"/>
              <a:t>creatief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, </a:t>
            </a:r>
            <a:r>
              <a:rPr lang="en-GB" dirty="0" err="1"/>
              <a:t>probleemoplossen</a:t>
            </a:r>
            <a:r>
              <a:rPr lang="en-GB" dirty="0"/>
              <a:t>, </a:t>
            </a:r>
            <a:r>
              <a:rPr lang="en-GB" dirty="0" err="1"/>
              <a:t>risico</a:t>
            </a:r>
            <a:r>
              <a:rPr lang="en-GB" dirty="0"/>
              <a:t> </a:t>
            </a:r>
            <a:r>
              <a:rPr lang="en-GB" dirty="0" err="1"/>
              <a:t>nemen</a:t>
            </a:r>
            <a:r>
              <a:rPr lang="en-GB" dirty="0"/>
              <a:t>, </a:t>
            </a:r>
            <a:r>
              <a:rPr lang="en-GB" dirty="0" err="1"/>
              <a:t>leiderschap</a:t>
            </a:r>
            <a:r>
              <a:rPr lang="en-GB" dirty="0"/>
              <a:t>, </a:t>
            </a:r>
            <a:r>
              <a:rPr lang="en-GB" dirty="0" err="1"/>
              <a:t>ontwerpen</a:t>
            </a:r>
            <a:r>
              <a:rPr lang="en-GB" dirty="0"/>
              <a:t>, etc.</a:t>
            </a:r>
          </a:p>
          <a:p>
            <a:r>
              <a:rPr lang="en-GB" dirty="0"/>
              <a:t>Meer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motivatie</a:t>
            </a:r>
            <a:r>
              <a:rPr lang="en-GB" dirty="0"/>
              <a:t>/</a:t>
            </a:r>
            <a:r>
              <a:rPr lang="en-GB" dirty="0" err="1"/>
              <a:t>interesse</a:t>
            </a:r>
            <a:r>
              <a:rPr lang="en-GB" dirty="0"/>
              <a:t>, </a:t>
            </a:r>
            <a:r>
              <a:rPr lang="en-GB" dirty="0" err="1"/>
              <a:t>persoonsvorming</a:t>
            </a:r>
            <a:r>
              <a:rPr lang="en-GB" dirty="0"/>
              <a:t>,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zelfstandigheid</a:t>
            </a:r>
            <a:endParaRPr lang="en-GB" dirty="0"/>
          </a:p>
          <a:p>
            <a:r>
              <a:rPr lang="en-GB" dirty="0"/>
              <a:t>Meer </a:t>
            </a:r>
            <a:r>
              <a:rPr lang="en-GB" dirty="0" err="1"/>
              <a:t>tijd</a:t>
            </a:r>
            <a:r>
              <a:rPr lang="en-GB" dirty="0"/>
              <a:t> </a:t>
            </a:r>
            <a:r>
              <a:rPr lang="en-GB" dirty="0" err="1"/>
              <a:t>besteed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bepaalde</a:t>
            </a:r>
            <a:r>
              <a:rPr lang="en-GB" dirty="0"/>
              <a:t> topics, 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technologie</a:t>
            </a:r>
            <a:r>
              <a:rPr lang="en-GB" dirty="0"/>
              <a:t>, </a:t>
            </a:r>
            <a:r>
              <a:rPr lang="en-GB" dirty="0" err="1"/>
              <a:t>innovatie</a:t>
            </a:r>
            <a:r>
              <a:rPr lang="en-GB" dirty="0"/>
              <a:t>, </a:t>
            </a:r>
            <a:r>
              <a:rPr lang="en-GB" dirty="0" err="1"/>
              <a:t>ethiek</a:t>
            </a:r>
            <a:r>
              <a:rPr lang="en-GB" dirty="0"/>
              <a:t>, etc.</a:t>
            </a:r>
          </a:p>
          <a:p>
            <a:r>
              <a:rPr lang="en-GB" dirty="0"/>
              <a:t>Meer </a:t>
            </a:r>
            <a:r>
              <a:rPr lang="en-GB" dirty="0" err="1"/>
              <a:t>docentbetrokkenheid</a:t>
            </a:r>
            <a:r>
              <a:rPr lang="en-GB" dirty="0"/>
              <a:t>,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gemotiveerde</a:t>
            </a:r>
            <a:r>
              <a:rPr lang="en-GB" dirty="0"/>
              <a:t> </a:t>
            </a:r>
            <a:r>
              <a:rPr lang="en-GB" dirty="0" err="1"/>
              <a:t>docenten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13A0E-F671-40E3-8585-5DFDE2666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12</a:t>
            </a:fld>
            <a:endParaRPr lang="en-GB" dirty="0"/>
          </a:p>
        </p:txBody>
      </p:sp>
      <p:pic>
        <p:nvPicPr>
          <p:cNvPr id="3076" name="Picture 4" descr="Image result for gemotiveerde leerlingen">
            <a:extLst>
              <a:ext uri="{FF2B5EF4-FFF2-40B4-BE49-F238E27FC236}">
                <a16:creationId xmlns:a16="http://schemas.microsoft.com/office/drawing/2014/main" id="{F6F4600B-CF94-4313-94DC-E18A3862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66" y="4705634"/>
            <a:ext cx="3086716" cy="158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7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4415-6BF8-4115-B56B-E1D5DB09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 err="1"/>
              <a:t>Aanpakken</a:t>
            </a:r>
            <a:r>
              <a:rPr lang="en-GB" dirty="0"/>
              <a:t> om multi-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interdisciplinair</a:t>
            </a:r>
            <a:r>
              <a:rPr lang="en-GB" dirty="0"/>
              <a:t> </a:t>
            </a:r>
            <a:r>
              <a:rPr lang="en-GB" dirty="0" err="1"/>
              <a:t>leren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bevorderen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4F7C-496D-4570-A0BF-4506A6BA6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Probleemgestuurd</a:t>
            </a:r>
            <a:r>
              <a:rPr lang="en-GB" dirty="0"/>
              <a:t> </a:t>
            </a:r>
            <a:r>
              <a:rPr lang="en-GB" dirty="0" err="1"/>
              <a:t>onderwijs</a:t>
            </a:r>
            <a:endParaRPr lang="en-GB" dirty="0"/>
          </a:p>
          <a:p>
            <a:r>
              <a:rPr lang="en-GB" dirty="0"/>
              <a:t>Project </a:t>
            </a:r>
            <a:r>
              <a:rPr lang="en-GB" dirty="0" err="1"/>
              <a:t>onderwijs</a:t>
            </a:r>
            <a:endParaRPr lang="en-GB" dirty="0"/>
          </a:p>
          <a:p>
            <a:r>
              <a:rPr lang="en-GB" dirty="0" err="1"/>
              <a:t>Onderzoekend</a:t>
            </a:r>
            <a:r>
              <a:rPr lang="en-GB" dirty="0"/>
              <a:t> </a:t>
            </a:r>
            <a:r>
              <a:rPr lang="en-GB" dirty="0" err="1"/>
              <a:t>leren</a:t>
            </a:r>
            <a:endParaRPr lang="en-GB" dirty="0"/>
          </a:p>
          <a:p>
            <a:r>
              <a:rPr lang="en-GB" dirty="0" err="1"/>
              <a:t>Ervaringsgericht</a:t>
            </a:r>
            <a:r>
              <a:rPr lang="en-GB" dirty="0"/>
              <a:t> </a:t>
            </a:r>
            <a:r>
              <a:rPr lang="en-GB" dirty="0" err="1"/>
              <a:t>leren</a:t>
            </a:r>
            <a:endParaRPr lang="en-GB" dirty="0"/>
          </a:p>
          <a:p>
            <a:r>
              <a:rPr lang="en-GB" dirty="0" err="1"/>
              <a:t>Ontwerpend</a:t>
            </a:r>
            <a:r>
              <a:rPr lang="en-GB" dirty="0"/>
              <a:t> </a:t>
            </a:r>
            <a:r>
              <a:rPr lang="en-GB" dirty="0" err="1"/>
              <a:t>leren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46145-E220-4073-A140-3B4F7E66F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13</a:t>
            </a:fld>
            <a:endParaRPr lang="en-GB" dirty="0"/>
          </a:p>
        </p:txBody>
      </p:sp>
      <p:pic>
        <p:nvPicPr>
          <p:cNvPr id="4098" name="Picture 2" descr="Image result for onderzoekend leren">
            <a:extLst>
              <a:ext uri="{FF2B5EF4-FFF2-40B4-BE49-F238E27FC236}">
                <a16:creationId xmlns:a16="http://schemas.microsoft.com/office/drawing/2014/main" id="{E76C7E2F-98B5-4D9C-A40F-71DE749B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90" y="2117924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8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0A98-3222-4F31-B5C8-FA5EC6E1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/>
              <a:t>Kenmerken</a:t>
            </a:r>
            <a:r>
              <a:rPr lang="en-GB" dirty="0"/>
              <a:t> van </a:t>
            </a:r>
            <a:r>
              <a:rPr lang="en-GB" dirty="0" err="1"/>
              <a:t>aanpakken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0A1E8-B97F-44C6-87D4-87E15EBCF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297" y="1384200"/>
            <a:ext cx="5874833" cy="4089600"/>
          </a:xfrm>
        </p:spPr>
        <p:txBody>
          <a:bodyPr/>
          <a:lstStyle/>
          <a:p>
            <a:r>
              <a:rPr lang="en-GB" dirty="0" err="1"/>
              <a:t>Levensechte</a:t>
            </a:r>
            <a:r>
              <a:rPr lang="en-GB" dirty="0"/>
              <a:t> </a:t>
            </a:r>
            <a:r>
              <a:rPr lang="en-GB" dirty="0" err="1"/>
              <a:t>problemen</a:t>
            </a:r>
            <a:r>
              <a:rPr lang="en-GB" dirty="0"/>
              <a:t>/</a:t>
            </a:r>
            <a:r>
              <a:rPr lang="en-GB" dirty="0" err="1"/>
              <a:t>vraagstukken</a:t>
            </a:r>
            <a:endParaRPr lang="en-GB" dirty="0"/>
          </a:p>
          <a:p>
            <a:r>
              <a:rPr lang="en-GB" dirty="0" err="1"/>
              <a:t>Samenwerken</a:t>
            </a:r>
            <a:endParaRPr lang="en-GB" dirty="0"/>
          </a:p>
          <a:p>
            <a:r>
              <a:rPr lang="en-GB" dirty="0" err="1"/>
              <a:t>Complexe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r>
              <a:rPr lang="en-GB" dirty="0"/>
              <a:t>, </a:t>
            </a:r>
            <a:r>
              <a:rPr lang="en-GB" dirty="0" err="1"/>
              <a:t>systematisch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planmatig</a:t>
            </a:r>
            <a:r>
              <a:rPr lang="en-GB" dirty="0"/>
              <a:t> </a:t>
            </a:r>
            <a:r>
              <a:rPr lang="en-GB" dirty="0" err="1"/>
              <a:t>werken</a:t>
            </a:r>
            <a:endParaRPr lang="en-GB" dirty="0"/>
          </a:p>
          <a:p>
            <a:r>
              <a:rPr lang="en-GB" dirty="0" err="1"/>
              <a:t>Betrokkenheid</a:t>
            </a:r>
            <a:r>
              <a:rPr lang="en-GB" dirty="0"/>
              <a:t> van </a:t>
            </a:r>
            <a:r>
              <a:rPr lang="en-GB" dirty="0" err="1"/>
              <a:t>actoren</a:t>
            </a:r>
            <a:r>
              <a:rPr lang="en-GB" dirty="0"/>
              <a:t> van </a:t>
            </a:r>
            <a:r>
              <a:rPr lang="en-GB" dirty="0" err="1"/>
              <a:t>buiten</a:t>
            </a:r>
            <a:r>
              <a:rPr lang="en-GB" dirty="0"/>
              <a:t> het </a:t>
            </a:r>
            <a:r>
              <a:rPr lang="en-GB" dirty="0" err="1"/>
              <a:t>onderwijs</a:t>
            </a:r>
            <a:endParaRPr lang="en-GB" dirty="0"/>
          </a:p>
          <a:p>
            <a:r>
              <a:rPr lang="en-GB" dirty="0" err="1"/>
              <a:t>Begeleidende</a:t>
            </a:r>
            <a:r>
              <a:rPr lang="en-GB" dirty="0"/>
              <a:t>/</a:t>
            </a:r>
            <a:r>
              <a:rPr lang="en-GB" dirty="0" err="1"/>
              <a:t>coachende</a:t>
            </a:r>
            <a:r>
              <a:rPr lang="en-GB" dirty="0"/>
              <a:t> </a:t>
            </a:r>
            <a:r>
              <a:rPr lang="en-GB" dirty="0" err="1"/>
              <a:t>rol</a:t>
            </a:r>
            <a:r>
              <a:rPr lang="en-GB" dirty="0"/>
              <a:t> van de docent</a:t>
            </a:r>
          </a:p>
          <a:p>
            <a:r>
              <a:rPr lang="en-GB" dirty="0"/>
              <a:t>Product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belangrijk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toetsing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37AA4-CE20-4DCF-8F1E-7A745B526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14</a:t>
            </a:fld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20AD7AD-F653-4019-9E79-98DD987C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6694" y="2155971"/>
            <a:ext cx="2401184" cy="240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890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B2A9-C834-4A04-A4C1-C75DBECE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vraagt</a:t>
            </a:r>
            <a:r>
              <a:rPr lang="en-GB" dirty="0"/>
              <a:t> het van </a:t>
            </a:r>
            <a:r>
              <a:rPr lang="en-GB" dirty="0" err="1"/>
              <a:t>lerenden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3FEEB-4DA0-4A25-A6E4-F925EC159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122185"/>
            <a:ext cx="8521188" cy="4089600"/>
          </a:xfrm>
        </p:spPr>
        <p:txBody>
          <a:bodyPr/>
          <a:lstStyle/>
          <a:p>
            <a:r>
              <a:rPr lang="en-GB" dirty="0" err="1"/>
              <a:t>Nieuwsgierigheid</a:t>
            </a:r>
            <a:endParaRPr lang="en-GB" dirty="0"/>
          </a:p>
          <a:p>
            <a:r>
              <a:rPr lang="en-GB" dirty="0"/>
              <a:t>Respect (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anderen</a:t>
            </a:r>
            <a:r>
              <a:rPr lang="en-GB" dirty="0"/>
              <a:t>)</a:t>
            </a:r>
          </a:p>
          <a:p>
            <a:r>
              <a:rPr lang="en-GB" dirty="0" err="1"/>
              <a:t>Openheid</a:t>
            </a:r>
            <a:endParaRPr lang="en-GB" dirty="0"/>
          </a:p>
          <a:p>
            <a:r>
              <a:rPr lang="en-GB" dirty="0"/>
              <a:t>Geduld, maar </a:t>
            </a:r>
            <a:r>
              <a:rPr lang="en-GB" dirty="0" err="1"/>
              <a:t>ook</a:t>
            </a:r>
            <a:r>
              <a:rPr lang="en-GB" dirty="0"/>
              <a:t> om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gaan</a:t>
            </a:r>
            <a:r>
              <a:rPr lang="en-GB" dirty="0"/>
              <a:t> met </a:t>
            </a:r>
            <a:r>
              <a:rPr lang="en-GB" dirty="0" err="1"/>
              <a:t>tijdsgebrek</a:t>
            </a:r>
            <a:endParaRPr lang="en-GB" dirty="0"/>
          </a:p>
          <a:p>
            <a:r>
              <a:rPr lang="en-GB" dirty="0" err="1"/>
              <a:t>Doorzettingsvermogen</a:t>
            </a:r>
            <a:endParaRPr lang="en-GB" dirty="0"/>
          </a:p>
          <a:p>
            <a:r>
              <a:rPr lang="en-GB" dirty="0" err="1"/>
              <a:t>Vermogen</a:t>
            </a:r>
            <a:r>
              <a:rPr lang="en-GB" dirty="0"/>
              <a:t> tot </a:t>
            </a:r>
            <a:r>
              <a:rPr lang="en-GB" dirty="0" err="1"/>
              <a:t>zelfregulatie</a:t>
            </a:r>
            <a:endParaRPr lang="en-GB" dirty="0"/>
          </a:p>
          <a:p>
            <a:r>
              <a:rPr lang="en-GB" dirty="0"/>
              <a:t>Om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gaan</a:t>
            </a:r>
            <a:r>
              <a:rPr lang="en-GB" dirty="0"/>
              <a:t> met </a:t>
            </a:r>
            <a:r>
              <a:rPr lang="en-GB" dirty="0" err="1"/>
              <a:t>irritaties</a:t>
            </a:r>
            <a:r>
              <a:rPr lang="en-GB" dirty="0"/>
              <a:t>/</a:t>
            </a:r>
            <a:r>
              <a:rPr lang="en-GB" dirty="0" err="1"/>
              <a:t>frustraties</a:t>
            </a:r>
            <a:r>
              <a:rPr lang="en-GB" dirty="0"/>
              <a:t>, </a:t>
            </a:r>
            <a:r>
              <a:rPr lang="en-GB" dirty="0" err="1"/>
              <a:t>o.a</a:t>
            </a:r>
            <a:r>
              <a:rPr lang="en-GB" dirty="0"/>
              <a:t>. </a:t>
            </a:r>
            <a:r>
              <a:rPr lang="en-GB" dirty="0" err="1"/>
              <a:t>gebrek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specifieke</a:t>
            </a:r>
            <a:r>
              <a:rPr lang="en-GB" dirty="0"/>
              <a:t> </a:t>
            </a:r>
            <a:r>
              <a:rPr lang="en-GB" dirty="0" err="1"/>
              <a:t>disciplinaire</a:t>
            </a:r>
            <a:r>
              <a:rPr lang="en-GB" dirty="0"/>
              <a:t> </a:t>
            </a:r>
            <a:r>
              <a:rPr lang="en-GB" dirty="0" err="1"/>
              <a:t>kennis</a:t>
            </a:r>
            <a:r>
              <a:rPr lang="en-GB" dirty="0"/>
              <a:t>, </a:t>
            </a:r>
            <a:r>
              <a:rPr lang="en-GB" dirty="0" err="1"/>
              <a:t>ambiguiteit</a:t>
            </a:r>
            <a:r>
              <a:rPr lang="en-GB" dirty="0"/>
              <a:t>, </a:t>
            </a:r>
            <a:r>
              <a:rPr lang="en-GB" dirty="0" err="1"/>
              <a:t>onzekerheid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3A23-50DB-4004-B0D0-34D3CC80D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E9D82-4F19-4DFF-8111-BA2BED532B2F}"/>
              </a:ext>
            </a:extLst>
          </p:cNvPr>
          <p:cNvSpPr txBox="1"/>
          <p:nvPr/>
        </p:nvSpPr>
        <p:spPr>
          <a:xfrm>
            <a:off x="735448" y="5202271"/>
            <a:ext cx="7784984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>
                <a:latin typeface="Verdana" pitchFamily="34" charset="0"/>
              </a:rPr>
              <a:t>Bron</a:t>
            </a:r>
            <a:r>
              <a:rPr lang="en-GB" sz="1400" dirty="0">
                <a:latin typeface="Verdana" pitchFamily="34" charset="0"/>
              </a:rPr>
              <a:t>: Spelt, E. (2015). </a:t>
            </a:r>
            <a:r>
              <a:rPr lang="en-GB" sz="1400" i="1" dirty="0">
                <a:latin typeface="Verdana" pitchFamily="34" charset="0"/>
              </a:rPr>
              <a:t>Teaching and learning of interdisciplinary thinking in higher education in Engineering</a:t>
            </a:r>
            <a:r>
              <a:rPr lang="en-GB" sz="1400" dirty="0">
                <a:latin typeface="Verdana" pitchFamily="34" charset="0"/>
              </a:rPr>
              <a:t>. Doctoral dissertation. Wageningen: ELS.</a:t>
            </a:r>
          </a:p>
        </p:txBody>
      </p:sp>
    </p:spTree>
    <p:extLst>
      <p:ext uri="{BB962C8B-B14F-4D97-AF65-F5344CB8AC3E}">
        <p14:creationId xmlns:p14="http://schemas.microsoft.com/office/powerpoint/2010/main" val="192871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30C3-11C0-4C64-AA9C-85C88131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vraagt</a:t>
            </a:r>
            <a:r>
              <a:rPr lang="en-GB" dirty="0"/>
              <a:t> het van </a:t>
            </a:r>
            <a:r>
              <a:rPr lang="en-GB" dirty="0" err="1"/>
              <a:t>docenten</a:t>
            </a:r>
            <a:r>
              <a:rPr lang="en-GB" dirty="0"/>
              <a:t> (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rollen</a:t>
            </a:r>
            <a:r>
              <a:rPr lang="en-GB" dirty="0"/>
              <a:t>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85CA1-8433-4523-AAF9-AAC587673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534799"/>
            <a:ext cx="8521188" cy="4089600"/>
          </a:xfrm>
        </p:spPr>
        <p:txBody>
          <a:bodyPr/>
          <a:lstStyle/>
          <a:p>
            <a:r>
              <a:rPr lang="en-GB" dirty="0" err="1"/>
              <a:t>Makelaarsrol</a:t>
            </a:r>
            <a:r>
              <a:rPr lang="en-GB" dirty="0"/>
              <a:t>, </a:t>
            </a:r>
            <a:r>
              <a:rPr lang="en-GB" dirty="0" err="1"/>
              <a:t>coordinatie</a:t>
            </a:r>
            <a:endParaRPr lang="en-GB" dirty="0"/>
          </a:p>
          <a:p>
            <a:r>
              <a:rPr lang="en-GB" dirty="0"/>
              <a:t>Articulator van </a:t>
            </a:r>
            <a:r>
              <a:rPr lang="en-GB" dirty="0" err="1"/>
              <a:t>leervragen</a:t>
            </a:r>
            <a:endParaRPr lang="en-GB" dirty="0"/>
          </a:p>
          <a:p>
            <a:r>
              <a:rPr lang="en-GB" dirty="0" err="1"/>
              <a:t>Projectwerker</a:t>
            </a:r>
            <a:r>
              <a:rPr lang="en-GB" dirty="0"/>
              <a:t>, project </a:t>
            </a:r>
            <a:r>
              <a:rPr lang="en-GB" dirty="0" err="1"/>
              <a:t>ontwikkelaar</a:t>
            </a:r>
            <a:endParaRPr lang="en-GB" dirty="0"/>
          </a:p>
          <a:p>
            <a:r>
              <a:rPr lang="en-GB" dirty="0" err="1"/>
              <a:t>Procesbegeleider</a:t>
            </a:r>
            <a:r>
              <a:rPr lang="en-GB" dirty="0"/>
              <a:t>, coach</a:t>
            </a:r>
          </a:p>
          <a:p>
            <a:r>
              <a:rPr lang="en-GB" dirty="0"/>
              <a:t>Expert, </a:t>
            </a:r>
            <a:r>
              <a:rPr lang="en-GB" dirty="0" err="1"/>
              <a:t>onderzoeker</a:t>
            </a:r>
            <a:endParaRPr lang="en-GB" dirty="0"/>
          </a:p>
          <a:p>
            <a:r>
              <a:rPr lang="en-GB" dirty="0"/>
              <a:t>(</a:t>
            </a:r>
            <a:r>
              <a:rPr lang="en-GB" dirty="0" err="1"/>
              <a:t>Holistisch</a:t>
            </a:r>
            <a:r>
              <a:rPr lang="en-GB" dirty="0"/>
              <a:t>) assessor, </a:t>
            </a:r>
            <a:r>
              <a:rPr lang="en-GB" dirty="0" err="1"/>
              <a:t>toetsdeskundige</a:t>
            </a:r>
            <a:endParaRPr lang="en-GB" dirty="0"/>
          </a:p>
          <a:p>
            <a:r>
              <a:rPr lang="en-GB" dirty="0"/>
              <a:t>(Curriculum)</a:t>
            </a:r>
            <a:r>
              <a:rPr lang="en-GB" dirty="0" err="1"/>
              <a:t>vernieuwer</a:t>
            </a:r>
            <a:endParaRPr lang="en-GB" dirty="0"/>
          </a:p>
          <a:p>
            <a:r>
              <a:rPr lang="en-GB" dirty="0" err="1"/>
              <a:t>Netwerker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E0A04-9FF3-494E-BF2F-D04E115FF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C74A8-3AA6-48A6-84A9-2CB021C05533}"/>
              </a:ext>
            </a:extLst>
          </p:cNvPr>
          <p:cNvSpPr txBox="1"/>
          <p:nvPr/>
        </p:nvSpPr>
        <p:spPr>
          <a:xfrm>
            <a:off x="735448" y="5570679"/>
            <a:ext cx="7784984" cy="54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>
                <a:latin typeface="Verdana" pitchFamily="34" charset="0"/>
              </a:rPr>
              <a:t>Bron</a:t>
            </a:r>
            <a:r>
              <a:rPr lang="en-GB" sz="1400" dirty="0">
                <a:latin typeface="Verdana" pitchFamily="34" charset="0"/>
              </a:rPr>
              <a:t>: Oonk, C. &amp; </a:t>
            </a:r>
            <a:r>
              <a:rPr lang="en-GB" sz="1400" dirty="0" err="1">
                <a:latin typeface="Verdana" pitchFamily="34" charset="0"/>
              </a:rPr>
              <a:t>Gulikers</a:t>
            </a:r>
            <a:r>
              <a:rPr lang="en-GB" sz="1400" dirty="0">
                <a:latin typeface="Verdana" pitchFamily="34" charset="0"/>
              </a:rPr>
              <a:t>, J. (2018). </a:t>
            </a:r>
            <a:r>
              <a:rPr lang="nl-NL" sz="1400" dirty="0">
                <a:hlinkClick r:id="rId2"/>
              </a:rPr>
              <a:t>https://www.canonberoepsonderwijs.nl/Boundary-crossing-leren--met-en-van-de-ander</a:t>
            </a:r>
            <a:endParaRPr lang="en-GB" sz="1400" dirty="0">
              <a:latin typeface="Verdana" pitchFamily="34" charset="0"/>
            </a:endParaRPr>
          </a:p>
        </p:txBody>
      </p:sp>
      <p:pic>
        <p:nvPicPr>
          <p:cNvPr id="5122" name="Picture 2" descr="Afbeeldingsresultaat voor carla oonk regioleren">
            <a:extLst>
              <a:ext uri="{FF2B5EF4-FFF2-40B4-BE49-F238E27FC236}">
                <a16:creationId xmlns:a16="http://schemas.microsoft.com/office/drawing/2014/main" id="{634CACAD-EB5E-47CA-ACE3-0D7CC58D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57" y="242587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6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E206-ACA4-4FF3-903D-26FA3699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kennis</a:t>
            </a:r>
            <a:r>
              <a:rPr lang="en-GB" dirty="0"/>
              <a:t> </a:t>
            </a:r>
            <a:r>
              <a:rPr lang="en-GB" dirty="0" err="1"/>
              <a:t>vraagt</a:t>
            </a:r>
            <a:r>
              <a:rPr lang="en-GB" dirty="0"/>
              <a:t> het van </a:t>
            </a:r>
            <a:r>
              <a:rPr lang="en-GB" dirty="0" err="1"/>
              <a:t>docenten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D34EA-1D9E-41F9-A28E-F15391629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961084"/>
            <a:ext cx="8521188" cy="3693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/>
              <a:t>Kennis</a:t>
            </a:r>
            <a:r>
              <a:rPr lang="en-GB" dirty="0"/>
              <a:t> van 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domeinen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verbindingen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err="1"/>
              <a:t>onderzoekende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hogere</a:t>
            </a:r>
            <a:r>
              <a:rPr lang="en-GB" dirty="0"/>
              <a:t> </a:t>
            </a:r>
            <a:r>
              <a:rPr lang="en-GB" dirty="0" err="1"/>
              <a:t>orde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err="1"/>
              <a:t>lesvoorbereiding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aanpassing</a:t>
            </a:r>
            <a:r>
              <a:rPr lang="en-GB" dirty="0"/>
              <a:t> van het curriculum</a:t>
            </a:r>
          </a:p>
          <a:p>
            <a:pPr lvl="1">
              <a:spcBef>
                <a:spcPts val="0"/>
              </a:spcBef>
            </a:pPr>
            <a:r>
              <a:rPr lang="en-GB" dirty="0"/>
              <a:t>het </a:t>
            </a:r>
            <a:r>
              <a:rPr lang="en-GB" dirty="0" err="1"/>
              <a:t>ondersteunen</a:t>
            </a:r>
            <a:r>
              <a:rPr lang="en-GB" dirty="0"/>
              <a:t> van </a:t>
            </a:r>
            <a:r>
              <a:rPr lang="en-GB" dirty="0" err="1"/>
              <a:t>onderzoeksvaardigheden</a:t>
            </a:r>
            <a:r>
              <a:rPr lang="en-GB" dirty="0"/>
              <a:t> (</a:t>
            </a:r>
            <a:r>
              <a:rPr lang="en-GB" dirty="0" err="1"/>
              <a:t>m.n</a:t>
            </a:r>
            <a:r>
              <a:rPr lang="en-GB" dirty="0"/>
              <a:t>. </a:t>
            </a:r>
            <a:r>
              <a:rPr lang="en-GB" dirty="0" err="1"/>
              <a:t>vragen</a:t>
            </a:r>
            <a:r>
              <a:rPr lang="en-GB" dirty="0"/>
              <a:t> </a:t>
            </a:r>
            <a:r>
              <a:rPr lang="en-GB" dirty="0" err="1"/>
              <a:t>stellen</a:t>
            </a:r>
            <a:r>
              <a:rPr lang="en-GB" dirty="0"/>
              <a:t>, </a:t>
            </a:r>
            <a:r>
              <a:rPr lang="en-GB" dirty="0" err="1"/>
              <a:t>discussie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gespreksmethoden</a:t>
            </a:r>
            <a:r>
              <a:rPr lang="en-GB" dirty="0"/>
              <a:t>)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toetsing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evaluatie</a:t>
            </a:r>
            <a:r>
              <a:rPr lang="en-GB" dirty="0"/>
              <a:t> (</a:t>
            </a:r>
            <a:r>
              <a:rPr lang="en-GB" dirty="0" err="1"/>
              <a:t>o.a</a:t>
            </a:r>
            <a:r>
              <a:rPr lang="en-GB" dirty="0"/>
              <a:t>. </a:t>
            </a:r>
            <a:r>
              <a:rPr lang="en-GB" dirty="0" err="1"/>
              <a:t>gericht</a:t>
            </a:r>
            <a:r>
              <a:rPr lang="en-GB" dirty="0"/>
              <a:t> op </a:t>
            </a:r>
            <a:r>
              <a:rPr lang="en-GB" dirty="0" err="1"/>
              <a:t>voorkennis</a:t>
            </a:r>
            <a:r>
              <a:rPr lang="en-GB" dirty="0"/>
              <a:t>, </a:t>
            </a:r>
            <a:r>
              <a:rPr lang="en-GB" dirty="0" err="1"/>
              <a:t>levensechte</a:t>
            </a:r>
            <a:r>
              <a:rPr lang="en-GB" dirty="0"/>
              <a:t> </a:t>
            </a:r>
            <a:r>
              <a:rPr lang="en-GB" dirty="0" err="1"/>
              <a:t>opdrachten</a:t>
            </a:r>
            <a:r>
              <a:rPr lang="en-GB" dirty="0"/>
              <a:t>, </a:t>
            </a:r>
            <a:r>
              <a:rPr lang="en-GB" dirty="0" err="1"/>
              <a:t>overkoepelende</a:t>
            </a:r>
            <a:r>
              <a:rPr lang="en-GB" dirty="0"/>
              <a:t> </a:t>
            </a:r>
            <a:r>
              <a:rPr lang="en-GB" dirty="0" err="1"/>
              <a:t>begrippen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D03B2-5D03-4DA7-9EE9-8613A3517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7DFC0-86E7-4461-966A-3689E7E54145}"/>
              </a:ext>
            </a:extLst>
          </p:cNvPr>
          <p:cNvSpPr txBox="1"/>
          <p:nvPr/>
        </p:nvSpPr>
        <p:spPr>
          <a:xfrm>
            <a:off x="735448" y="5570679"/>
            <a:ext cx="7784984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>
                <a:latin typeface="Verdana" pitchFamily="34" charset="0"/>
              </a:rPr>
              <a:t>Bron</a:t>
            </a:r>
            <a:r>
              <a:rPr lang="en-GB" sz="1400" dirty="0">
                <a:latin typeface="Verdana" pitchFamily="34" charset="0"/>
              </a:rPr>
              <a:t>: Alake-</a:t>
            </a:r>
            <a:r>
              <a:rPr lang="en-GB" sz="1400" dirty="0" err="1">
                <a:latin typeface="Verdana" pitchFamily="34" charset="0"/>
              </a:rPr>
              <a:t>Tuenter</a:t>
            </a:r>
            <a:r>
              <a:rPr lang="en-GB" sz="1400" dirty="0">
                <a:latin typeface="Verdana" pitchFamily="34" charset="0"/>
              </a:rPr>
              <a:t>, E. (2014). </a:t>
            </a:r>
            <a:r>
              <a:rPr lang="en-GB" sz="1400" i="1" dirty="0">
                <a:latin typeface="Verdana" pitchFamily="34" charset="0"/>
              </a:rPr>
              <a:t>Inquiry-based science teaching competence of pre-service primary teachers</a:t>
            </a:r>
            <a:r>
              <a:rPr lang="en-GB" sz="1400" dirty="0">
                <a:latin typeface="Verdana" pitchFamily="34" charset="0"/>
              </a:rPr>
              <a:t>. Doctoral dissertation. Wageningen: ELS.</a:t>
            </a:r>
          </a:p>
        </p:txBody>
      </p:sp>
      <p:pic>
        <p:nvPicPr>
          <p:cNvPr id="4098" name="Picture 2" descr="Afbeeldingsresultaat voor kennis">
            <a:extLst>
              <a:ext uri="{FF2B5EF4-FFF2-40B4-BE49-F238E27FC236}">
                <a16:creationId xmlns:a16="http://schemas.microsoft.com/office/drawing/2014/main" id="{E924C604-7FE7-4AD7-B781-75DD3F55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69" y="1103571"/>
            <a:ext cx="1878741" cy="112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3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4123-5AA2-4725-9C6E-AC9DCE06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voorkomende</a:t>
            </a:r>
            <a:r>
              <a:rPr lang="en-GB" dirty="0"/>
              <a:t> </a:t>
            </a:r>
            <a:r>
              <a:rPr lang="en-GB" dirty="0" err="1"/>
              <a:t>uitdagingen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docenten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7DDE8-0329-4A7F-9DAC-71CEDAF4F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617135"/>
            <a:ext cx="8521188" cy="408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/>
              <a:t>Leerdoelen</a:t>
            </a:r>
            <a:r>
              <a:rPr lang="en-GB" dirty="0"/>
              <a:t> </a:t>
            </a:r>
            <a:r>
              <a:rPr lang="en-GB" dirty="0" err="1"/>
              <a:t>formuleren</a:t>
            </a:r>
            <a:r>
              <a:rPr lang="en-GB" dirty="0"/>
              <a:t> is </a:t>
            </a:r>
            <a:r>
              <a:rPr lang="en-GB" dirty="0" err="1"/>
              <a:t>moeilijker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 err="1"/>
              <a:t>Kennis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 van </a:t>
            </a:r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domeinen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onderlinge</a:t>
            </a:r>
            <a:r>
              <a:rPr lang="en-GB" dirty="0"/>
              <a:t> </a:t>
            </a:r>
            <a:r>
              <a:rPr lang="en-GB" dirty="0" err="1"/>
              <a:t>verbanden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Correct </a:t>
            </a:r>
            <a:r>
              <a:rPr lang="en-GB" dirty="0" err="1"/>
              <a:t>gebruik</a:t>
            </a:r>
            <a:r>
              <a:rPr lang="en-GB" dirty="0"/>
              <a:t> van </a:t>
            </a:r>
            <a:r>
              <a:rPr lang="en-GB" dirty="0" err="1"/>
              <a:t>taal</a:t>
            </a:r>
            <a:r>
              <a:rPr lang="en-GB" dirty="0"/>
              <a:t>/</a:t>
            </a:r>
            <a:r>
              <a:rPr lang="en-GB" dirty="0" err="1"/>
              <a:t>concepten</a:t>
            </a:r>
            <a:r>
              <a:rPr lang="en-GB" dirty="0"/>
              <a:t> </a:t>
            </a:r>
            <a:r>
              <a:rPr lang="en-GB" dirty="0" err="1"/>
              <a:t>belangrijker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 err="1"/>
              <a:t>Moeilijker</a:t>
            </a:r>
            <a:r>
              <a:rPr lang="en-GB" dirty="0"/>
              <a:t> om </a:t>
            </a:r>
            <a:r>
              <a:rPr lang="en-GB" dirty="0" err="1"/>
              <a:t>beeld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vormen</a:t>
            </a:r>
            <a:r>
              <a:rPr lang="en-GB" dirty="0"/>
              <a:t> van </a:t>
            </a:r>
            <a:r>
              <a:rPr lang="en-GB" dirty="0" err="1"/>
              <a:t>denkprocessen</a:t>
            </a:r>
            <a:r>
              <a:rPr lang="en-GB" dirty="0"/>
              <a:t> van </a:t>
            </a:r>
            <a:r>
              <a:rPr lang="en-GB" dirty="0" err="1"/>
              <a:t>leerlingen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 err="1"/>
              <a:t>Ontwikkeling</a:t>
            </a:r>
            <a:r>
              <a:rPr lang="en-GB" dirty="0"/>
              <a:t> van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lastiger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monitoren</a:t>
            </a:r>
            <a:r>
              <a:rPr lang="en-GB" dirty="0"/>
              <a:t>/</a:t>
            </a:r>
            <a:r>
              <a:rPr lang="en-GB" dirty="0" err="1"/>
              <a:t>volgen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Meer </a:t>
            </a:r>
            <a:r>
              <a:rPr lang="en-GB" dirty="0" err="1"/>
              <a:t>vraaggestuurd</a:t>
            </a:r>
            <a:r>
              <a:rPr lang="en-GB" dirty="0"/>
              <a:t> </a:t>
            </a:r>
            <a:r>
              <a:rPr lang="en-GB" dirty="0" err="1"/>
              <a:t>onderwijs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; is </a:t>
            </a:r>
            <a:r>
              <a:rPr lang="en-GB" dirty="0" err="1"/>
              <a:t>soms</a:t>
            </a:r>
            <a:r>
              <a:rPr lang="en-GB" dirty="0"/>
              <a:t> </a:t>
            </a:r>
            <a:r>
              <a:rPr lang="en-GB" dirty="0" err="1"/>
              <a:t>lastig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docenten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 err="1"/>
              <a:t>Toetsing</a:t>
            </a:r>
            <a:r>
              <a:rPr lang="en-GB" dirty="0"/>
              <a:t> </a:t>
            </a:r>
            <a:r>
              <a:rPr lang="en-GB" dirty="0" err="1"/>
              <a:t>vraagt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holistische</a:t>
            </a:r>
            <a:r>
              <a:rPr lang="en-GB" dirty="0"/>
              <a:t> </a:t>
            </a:r>
            <a:r>
              <a:rPr lang="en-GB" dirty="0" err="1"/>
              <a:t>benadering</a:t>
            </a:r>
            <a:r>
              <a:rPr lang="en-GB" dirty="0"/>
              <a:t>; </a:t>
            </a:r>
            <a:r>
              <a:rPr lang="en-GB" dirty="0" err="1"/>
              <a:t>oordelen</a:t>
            </a:r>
            <a:r>
              <a:rPr lang="en-GB" dirty="0"/>
              <a:t> </a:t>
            </a:r>
            <a:r>
              <a:rPr lang="en-GB" dirty="0" err="1"/>
              <a:t>buiten</a:t>
            </a:r>
            <a:r>
              <a:rPr lang="en-GB" dirty="0"/>
              <a:t> het eigen </a:t>
            </a:r>
            <a:r>
              <a:rPr lang="en-GB" dirty="0" err="1"/>
              <a:t>vakdomein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24A7C-F8DF-4A7B-A031-3EF254D3F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10BD5-1A63-44FA-9E21-086A3662EA44}"/>
              </a:ext>
            </a:extLst>
          </p:cNvPr>
          <p:cNvSpPr txBox="1"/>
          <p:nvPr/>
        </p:nvSpPr>
        <p:spPr>
          <a:xfrm>
            <a:off x="1116295" y="5324547"/>
            <a:ext cx="7575259" cy="76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>
                <a:latin typeface="Verdana" pitchFamily="34" charset="0"/>
              </a:rPr>
              <a:t>Bron</a:t>
            </a:r>
            <a:r>
              <a:rPr lang="en-GB" sz="1400" dirty="0">
                <a:latin typeface="Verdana" pitchFamily="34" charset="0"/>
              </a:rPr>
              <a:t>: </a:t>
            </a:r>
            <a:r>
              <a:rPr lang="en-GB" sz="1400" dirty="0" err="1">
                <a:latin typeface="Verdana" pitchFamily="34" charset="0"/>
              </a:rPr>
              <a:t>Gresnigt</a:t>
            </a:r>
            <a:r>
              <a:rPr lang="en-GB" sz="1400" dirty="0">
                <a:latin typeface="Verdana" pitchFamily="34" charset="0"/>
              </a:rPr>
              <a:t>, R. (2018). </a:t>
            </a:r>
            <a:r>
              <a:rPr lang="en-GB" sz="1400" i="1" dirty="0">
                <a:latin typeface="Verdana" pitchFamily="34" charset="0"/>
              </a:rPr>
              <a:t>Integrated curricula: an approach to strengthen science and technology in primary education</a:t>
            </a:r>
            <a:r>
              <a:rPr lang="en-GB" sz="1400" dirty="0">
                <a:latin typeface="Verdana" pitchFamily="34" charset="0"/>
              </a:rPr>
              <a:t>. Doctoral dissertation. Eindhoven: TU/e, </a:t>
            </a:r>
            <a:r>
              <a:rPr lang="en-GB" sz="1400" dirty="0" err="1">
                <a:latin typeface="Verdana" pitchFamily="34" charset="0"/>
              </a:rPr>
              <a:t>ESoE</a:t>
            </a:r>
            <a:r>
              <a:rPr lang="en-GB" sz="1400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78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F462-911E-4387-91E3-BCB25CB5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/>
              <a:t>Meer multi-/</a:t>
            </a:r>
            <a:r>
              <a:rPr lang="en-GB" dirty="0" err="1"/>
              <a:t>interdisciplinariteit</a:t>
            </a:r>
            <a:r>
              <a:rPr lang="en-GB" dirty="0"/>
              <a:t> </a:t>
            </a:r>
            <a:r>
              <a:rPr lang="en-GB" dirty="0" err="1"/>
              <a:t>levert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op, maar ‘</a:t>
            </a:r>
            <a:r>
              <a:rPr lang="en-GB" dirty="0" err="1"/>
              <a:t>kost</a:t>
            </a:r>
            <a:r>
              <a:rPr lang="en-GB" dirty="0"/>
              <a:t>’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20E0E-EAEB-4556-A6BA-48B47C772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19</a:t>
            </a:fld>
            <a:endParaRPr lang="en-GB" dirty="0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EF2A2CA5-F152-4463-B908-36B61A38CE10}"/>
              </a:ext>
            </a:extLst>
          </p:cNvPr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" b="3263"/>
          <a:stretch/>
        </p:blipFill>
        <p:spPr bwMode="auto">
          <a:xfrm>
            <a:off x="1040233" y="1795244"/>
            <a:ext cx="6828639" cy="407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26BB79-632F-4CFC-9B23-DAC708A46467}"/>
              </a:ext>
            </a:extLst>
          </p:cNvPr>
          <p:cNvSpPr txBox="1"/>
          <p:nvPr/>
        </p:nvSpPr>
        <p:spPr>
          <a:xfrm>
            <a:off x="4454552" y="6219109"/>
            <a:ext cx="2098651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>
                <a:latin typeface="Verdana" pitchFamily="34" charset="0"/>
              </a:rPr>
              <a:t>Bron</a:t>
            </a:r>
            <a:r>
              <a:rPr lang="en-GB" sz="1400" dirty="0">
                <a:latin typeface="Verdana" pitchFamily="34" charset="0"/>
              </a:rPr>
              <a:t>: </a:t>
            </a:r>
            <a:r>
              <a:rPr lang="en-GB" sz="1400" dirty="0" err="1">
                <a:latin typeface="Verdana" pitchFamily="34" charset="0"/>
              </a:rPr>
              <a:t>Gresnigt</a:t>
            </a:r>
            <a:r>
              <a:rPr lang="en-GB" sz="1400" dirty="0">
                <a:latin typeface="Verdana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49913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Wie is Perry den Brok?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642" y="2690926"/>
            <a:ext cx="8357974" cy="36175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1600" dirty="0"/>
              <a:t>Leerstoelhouder/hoogleraar </a:t>
            </a:r>
            <a:r>
              <a:rPr lang="nl-NL" sz="1600" i="1" dirty="0" err="1"/>
              <a:t>Education</a:t>
            </a:r>
            <a:r>
              <a:rPr lang="nl-NL" sz="1600" i="1" dirty="0"/>
              <a:t> </a:t>
            </a:r>
            <a:r>
              <a:rPr lang="nl-NL" sz="1600" i="1" dirty="0" err="1"/>
              <a:t>and</a:t>
            </a:r>
            <a:r>
              <a:rPr lang="nl-NL" sz="1600" i="1" dirty="0"/>
              <a:t> Learning Sciences</a:t>
            </a:r>
            <a:r>
              <a:rPr lang="nl-NL" sz="1600" dirty="0"/>
              <a:t>, WUR (2017-heden)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Voorzitter </a:t>
            </a:r>
            <a:r>
              <a:rPr lang="nl-NL" sz="1600" i="1" dirty="0"/>
              <a:t>4TU Centre </a:t>
            </a:r>
            <a:r>
              <a:rPr lang="nl-NL" sz="1600" i="1" dirty="0" err="1"/>
              <a:t>for</a:t>
            </a:r>
            <a:r>
              <a:rPr lang="nl-NL" sz="1600" i="1" dirty="0"/>
              <a:t> Engineering </a:t>
            </a:r>
            <a:r>
              <a:rPr lang="nl-NL" sz="1600" i="1" dirty="0" err="1"/>
              <a:t>Education</a:t>
            </a:r>
            <a:r>
              <a:rPr lang="nl-NL" sz="1600" i="1" dirty="0"/>
              <a:t> (4TU.CEE)</a:t>
            </a:r>
            <a:r>
              <a:rPr lang="nl-NL" sz="1600" dirty="0"/>
              <a:t> (2018-heden) 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Voorzitter </a:t>
            </a:r>
            <a:r>
              <a:rPr lang="nl-NL" sz="1600" i="1" dirty="0"/>
              <a:t>Wetenschappelijke Adviesgroep Curriculum.nu</a:t>
            </a:r>
            <a:r>
              <a:rPr lang="nl-NL" sz="1600" dirty="0"/>
              <a:t> (2017-heden)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Hiervoor: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Hoogleraar en Directeur Lerarenopleiding TU/e (</a:t>
            </a:r>
            <a:r>
              <a:rPr lang="nl-NL" sz="1600" dirty="0" err="1"/>
              <a:t>ESoE</a:t>
            </a:r>
            <a:r>
              <a:rPr lang="nl-NL" sz="1600" dirty="0"/>
              <a:t>) (2010-2017)</a:t>
            </a:r>
          </a:p>
          <a:p>
            <a:pPr lvl="1">
              <a:lnSpc>
                <a:spcPct val="100000"/>
              </a:lnSpc>
            </a:pPr>
            <a:r>
              <a:rPr lang="nl-NL" sz="1600" dirty="0" err="1"/>
              <a:t>Mede-oprichter</a:t>
            </a:r>
            <a:r>
              <a:rPr lang="nl-NL" sz="1600" dirty="0"/>
              <a:t> 4TU.CEE (2013-heden)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Lerarenopleider, onderzoeker, adviseur (TU/e 2007-2010; UU 2001-2007)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Promovendus (UU, 1996-2001)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D9297-18F3-475E-98C8-513343746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4773"/>
            <a:ext cx="3112316" cy="20693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6F5D-7B15-461D-B70F-4BCA3843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/>
              <a:t>Vragen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discussiegroepen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F6B5-BD4D-4713-96E2-D85EB2962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449355"/>
            <a:ext cx="8521188" cy="4089600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b="1" dirty="0"/>
              <a:t>Hoe </a:t>
            </a:r>
            <a:r>
              <a:rPr lang="en-GB" b="1" dirty="0" err="1"/>
              <a:t>vertaal</a:t>
            </a:r>
            <a:r>
              <a:rPr lang="en-GB" b="1" dirty="0"/>
              <a:t> </a:t>
            </a:r>
            <a:r>
              <a:rPr lang="en-GB" b="1" dirty="0" err="1"/>
              <a:t>je</a:t>
            </a:r>
            <a:r>
              <a:rPr lang="en-GB" b="1" dirty="0"/>
              <a:t> de </a:t>
            </a:r>
            <a:r>
              <a:rPr lang="en-GB" b="1" dirty="0" err="1"/>
              <a:t>inhoud</a:t>
            </a:r>
            <a:r>
              <a:rPr lang="en-GB" b="1" dirty="0"/>
              <a:t> van de </a:t>
            </a:r>
            <a:r>
              <a:rPr lang="en-GB" b="1" dirty="0" err="1"/>
              <a:t>lezing</a:t>
            </a:r>
            <a:r>
              <a:rPr lang="en-GB" b="1" dirty="0"/>
              <a:t> </a:t>
            </a:r>
            <a:r>
              <a:rPr lang="en-GB" b="1" dirty="0" err="1"/>
              <a:t>naar</a:t>
            </a:r>
            <a:r>
              <a:rPr lang="en-GB" b="1" dirty="0"/>
              <a:t> </a:t>
            </a:r>
            <a:r>
              <a:rPr lang="en-GB" b="1" dirty="0" err="1"/>
              <a:t>je</a:t>
            </a:r>
            <a:r>
              <a:rPr lang="en-GB" b="1" dirty="0"/>
              <a:t> les?</a:t>
            </a:r>
          </a:p>
          <a:p>
            <a:r>
              <a:rPr lang="en-GB" b="1" dirty="0"/>
              <a:t>2. wat </a:t>
            </a:r>
            <a:r>
              <a:rPr lang="en-GB" b="1" dirty="0" err="1"/>
              <a:t>betekent</a:t>
            </a:r>
            <a:r>
              <a:rPr lang="en-GB" b="1" dirty="0"/>
              <a:t> de </a:t>
            </a:r>
            <a:r>
              <a:rPr lang="en-GB" b="1" dirty="0" err="1"/>
              <a:t>inhoud</a:t>
            </a:r>
            <a:r>
              <a:rPr lang="en-GB" b="1" dirty="0"/>
              <a:t> van de </a:t>
            </a:r>
            <a:r>
              <a:rPr lang="en-GB" b="1" dirty="0" err="1"/>
              <a:t>lezing</a:t>
            </a:r>
            <a:r>
              <a:rPr lang="en-GB" b="1" dirty="0"/>
              <a:t> </a:t>
            </a:r>
            <a:r>
              <a:rPr lang="en-GB" b="1" dirty="0" err="1"/>
              <a:t>voor</a:t>
            </a:r>
            <a:r>
              <a:rPr lang="en-GB" b="1" dirty="0"/>
              <a:t> </a:t>
            </a:r>
            <a:r>
              <a:rPr lang="en-GB" b="1" dirty="0" err="1"/>
              <a:t>je</a:t>
            </a:r>
            <a:r>
              <a:rPr lang="en-GB" b="1" dirty="0"/>
              <a:t> school?</a:t>
            </a:r>
          </a:p>
          <a:p>
            <a:r>
              <a:rPr lang="en-GB" b="1" dirty="0"/>
              <a:t>3. Hoe </a:t>
            </a:r>
            <a:r>
              <a:rPr lang="en-GB" b="1" dirty="0" err="1"/>
              <a:t>kan</a:t>
            </a:r>
            <a:r>
              <a:rPr lang="en-GB" b="1" dirty="0"/>
              <a:t> het Food Valley </a:t>
            </a:r>
            <a:r>
              <a:rPr lang="en-GB" b="1" dirty="0" err="1"/>
              <a:t>Netwerk</a:t>
            </a:r>
            <a:r>
              <a:rPr lang="en-GB" b="1" dirty="0"/>
              <a:t> </a:t>
            </a:r>
            <a:r>
              <a:rPr lang="en-GB" b="1" dirty="0" err="1"/>
              <a:t>hierin</a:t>
            </a:r>
            <a:r>
              <a:rPr lang="en-GB" b="1" dirty="0"/>
              <a:t> </a:t>
            </a:r>
            <a:r>
              <a:rPr lang="en-GB" b="1" dirty="0" err="1"/>
              <a:t>ondersteunen</a:t>
            </a:r>
            <a:r>
              <a:rPr lang="en-GB" b="1" dirty="0"/>
              <a:t>?</a:t>
            </a:r>
          </a:p>
          <a:p>
            <a:endParaRPr lang="en-GB" dirty="0"/>
          </a:p>
          <a:p>
            <a:r>
              <a:rPr lang="en-GB" sz="2400" dirty="0" err="1"/>
              <a:t>Onderliggende</a:t>
            </a:r>
            <a:r>
              <a:rPr lang="en-GB" sz="2400" dirty="0"/>
              <a:t> </a:t>
            </a:r>
            <a:r>
              <a:rPr lang="en-GB" sz="2400" dirty="0" err="1"/>
              <a:t>gewetensvraag</a:t>
            </a:r>
            <a:r>
              <a:rPr lang="en-GB" sz="2400" dirty="0"/>
              <a:t>: </a:t>
            </a:r>
            <a:r>
              <a:rPr lang="en-GB" sz="2400" i="1" dirty="0" err="1"/>
              <a:t>gaat</a:t>
            </a:r>
            <a:r>
              <a:rPr lang="en-GB" sz="2400" i="1" dirty="0"/>
              <a:t> </a:t>
            </a:r>
            <a:r>
              <a:rPr lang="en-GB" sz="2400" i="1" dirty="0" err="1"/>
              <a:t>multidisciplinair</a:t>
            </a:r>
            <a:r>
              <a:rPr lang="en-GB" sz="2400" i="1" dirty="0"/>
              <a:t> </a:t>
            </a:r>
            <a:r>
              <a:rPr lang="en-GB" sz="2400" i="1" dirty="0" err="1"/>
              <a:t>eigenlijk</a:t>
            </a:r>
            <a:r>
              <a:rPr lang="en-GB" sz="2400" i="1" dirty="0"/>
              <a:t> </a:t>
            </a:r>
            <a:r>
              <a:rPr lang="en-GB" sz="2400" i="1" dirty="0" err="1"/>
              <a:t>wel</a:t>
            </a:r>
            <a:r>
              <a:rPr lang="en-GB" sz="2400" i="1" dirty="0"/>
              <a:t> </a:t>
            </a:r>
            <a:r>
              <a:rPr lang="en-GB" sz="2400" i="1" dirty="0" err="1"/>
              <a:t>ver</a:t>
            </a:r>
            <a:r>
              <a:rPr lang="en-GB" sz="2400" i="1" dirty="0"/>
              <a:t> </a:t>
            </a:r>
            <a:r>
              <a:rPr lang="en-GB" sz="2400" i="1" dirty="0" err="1"/>
              <a:t>genoeg</a:t>
            </a:r>
            <a:r>
              <a:rPr lang="en-GB" sz="24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54842-7FC8-408B-9F28-B30F84255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70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895B-FD79-41CF-9844-74B632DB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/>
              <a:t>Inhoud</a:t>
            </a:r>
            <a:r>
              <a:rPr lang="en-GB" dirty="0"/>
              <a:t> van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lezing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E2659-CED4-4ED3-8FC0-DEE7FFD76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2001402"/>
            <a:ext cx="8028790" cy="3036782"/>
          </a:xfrm>
        </p:spPr>
        <p:txBody>
          <a:bodyPr/>
          <a:lstStyle/>
          <a:p>
            <a:r>
              <a:rPr lang="en-GB" dirty="0"/>
              <a:t>1. Het </a:t>
            </a:r>
            <a:r>
              <a:rPr lang="en-GB" dirty="0" err="1"/>
              <a:t>belang</a:t>
            </a:r>
            <a:r>
              <a:rPr lang="en-GB" dirty="0"/>
              <a:t> van </a:t>
            </a:r>
            <a:r>
              <a:rPr lang="en-GB" dirty="0" err="1"/>
              <a:t>multidisciplinair</a:t>
            </a:r>
            <a:r>
              <a:rPr lang="en-GB" dirty="0"/>
              <a:t> </a:t>
            </a:r>
            <a:r>
              <a:rPr lang="en-GB" dirty="0" err="1"/>
              <a:t>onderwijs</a:t>
            </a:r>
            <a:endParaRPr lang="en-GB" dirty="0"/>
          </a:p>
          <a:p>
            <a:r>
              <a:rPr lang="en-GB" dirty="0"/>
              <a:t>2. Multi-, inter- of </a:t>
            </a:r>
            <a:r>
              <a:rPr lang="en-GB" dirty="0" err="1"/>
              <a:t>transdisciplinair</a:t>
            </a:r>
            <a:r>
              <a:rPr lang="en-GB" dirty="0"/>
              <a:t>?</a:t>
            </a:r>
          </a:p>
          <a:p>
            <a:r>
              <a:rPr lang="en-GB" dirty="0"/>
              <a:t>3. Boundary crossing</a:t>
            </a:r>
          </a:p>
          <a:p>
            <a:r>
              <a:rPr lang="en-GB" dirty="0"/>
              <a:t>4. Wat </a:t>
            </a:r>
            <a:r>
              <a:rPr lang="en-GB" dirty="0" err="1"/>
              <a:t>levert</a:t>
            </a:r>
            <a:r>
              <a:rPr lang="en-GB" dirty="0"/>
              <a:t> multi-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interdisciplinair</a:t>
            </a:r>
            <a:r>
              <a:rPr lang="en-GB" dirty="0"/>
              <a:t> </a:t>
            </a:r>
            <a:r>
              <a:rPr lang="en-GB" dirty="0" err="1"/>
              <a:t>onderwijs</a:t>
            </a:r>
            <a:r>
              <a:rPr lang="en-GB" dirty="0"/>
              <a:t> op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leeringen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docenten</a:t>
            </a:r>
            <a:r>
              <a:rPr lang="en-GB" dirty="0"/>
              <a:t>?</a:t>
            </a:r>
          </a:p>
          <a:p>
            <a:r>
              <a:rPr lang="en-GB" dirty="0"/>
              <a:t>5. Wat </a:t>
            </a:r>
            <a:r>
              <a:rPr lang="en-GB" dirty="0" err="1"/>
              <a:t>vraag</a:t>
            </a:r>
            <a:r>
              <a:rPr lang="en-GB" dirty="0"/>
              <a:t> multi-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interdisciplinair</a:t>
            </a:r>
            <a:r>
              <a:rPr lang="en-GB" dirty="0"/>
              <a:t> </a:t>
            </a:r>
            <a:r>
              <a:rPr lang="en-GB" dirty="0" err="1"/>
              <a:t>onderwijs</a:t>
            </a:r>
            <a:r>
              <a:rPr lang="en-GB" dirty="0"/>
              <a:t> van </a:t>
            </a:r>
            <a:r>
              <a:rPr lang="en-GB" dirty="0" err="1"/>
              <a:t>docenten</a:t>
            </a:r>
            <a:r>
              <a:rPr lang="en-GB" dirty="0"/>
              <a:t>/</a:t>
            </a:r>
            <a:r>
              <a:rPr lang="en-GB" dirty="0" err="1"/>
              <a:t>scholen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B545-E92C-48EA-886D-0A4B60369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91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1149650"/>
          </a:xfrm>
        </p:spPr>
        <p:txBody>
          <a:bodyPr/>
          <a:lstStyle/>
          <a:p>
            <a:r>
              <a:rPr lang="nl-NL" dirty="0"/>
              <a:t>Waarom aandacht nodig voor multidisciplinaire vaardigheden?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  <p:pic>
        <p:nvPicPr>
          <p:cNvPr id="32770" name="Picture 2" descr="Afbeeldingsresultaat voor climate 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83" y="1205267"/>
            <a:ext cx="5106516" cy="2617089"/>
          </a:xfrm>
          <a:prstGeom prst="rect">
            <a:avLst/>
          </a:prstGeom>
          <a:noFill/>
        </p:spPr>
      </p:pic>
      <p:pic>
        <p:nvPicPr>
          <p:cNvPr id="32772" name="Picture 4" descr="Afbeeldingsresultaat voor conflict sy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274" y="2211860"/>
            <a:ext cx="3959656" cy="2969742"/>
          </a:xfrm>
          <a:prstGeom prst="rect">
            <a:avLst/>
          </a:prstGeom>
          <a:noFill/>
        </p:spPr>
      </p:pic>
      <p:pic>
        <p:nvPicPr>
          <p:cNvPr id="32774" name="Picture 6" descr="Afbeeldingsresultaat voor tijgerm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924" y="3719685"/>
            <a:ext cx="2658485" cy="1758477"/>
          </a:xfrm>
          <a:prstGeom prst="rect">
            <a:avLst/>
          </a:prstGeom>
          <a:noFill/>
        </p:spPr>
      </p:pic>
      <p:pic>
        <p:nvPicPr>
          <p:cNvPr id="32776" name="Picture 8" descr="Afbeeldingsresultaat voor chicken f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8348" y="5033319"/>
            <a:ext cx="3413067" cy="1688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development</a:t>
            </a:r>
            <a:r>
              <a:rPr lang="nl-NL" dirty="0"/>
              <a:t> goals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5</a:t>
            </a:fld>
            <a:endParaRPr lang="en-GB" dirty="0"/>
          </a:p>
        </p:txBody>
      </p:sp>
      <p:pic>
        <p:nvPicPr>
          <p:cNvPr id="31746" name="Picture 2" descr="Afbeeldingsresultaat voor sdg 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3" y="1508981"/>
            <a:ext cx="7898943" cy="4002131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832022" y="5609968"/>
            <a:ext cx="6828921" cy="297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200" dirty="0" err="1">
                <a:latin typeface="Verdana" pitchFamily="34" charset="0"/>
              </a:rPr>
              <a:t>Source</a:t>
            </a:r>
            <a:r>
              <a:rPr lang="nl-NL" sz="1200" dirty="0">
                <a:latin typeface="Verdana" pitchFamily="34" charset="0"/>
              </a:rPr>
              <a:t>: http://www.un.org/en/development/desa/population/theme/sdg/index.shtml</a:t>
            </a:r>
          </a:p>
        </p:txBody>
      </p:sp>
    </p:spTree>
    <p:extLst>
      <p:ext uri="{BB962C8B-B14F-4D97-AF65-F5344CB8AC3E}">
        <p14:creationId xmlns:p14="http://schemas.microsoft.com/office/powerpoint/2010/main" val="400610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Grand </a:t>
            </a:r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Engineering (NAE)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  <p:pic>
        <p:nvPicPr>
          <p:cNvPr id="36866" name="Picture 2" descr="Afbeeldingsresultaat voor grand challenges in engine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202" y="1208602"/>
            <a:ext cx="6372225" cy="4600576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963827" y="5799437"/>
            <a:ext cx="3903184" cy="297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200" dirty="0" err="1">
                <a:latin typeface="Verdana" pitchFamily="34" charset="0"/>
              </a:rPr>
              <a:t>Source</a:t>
            </a:r>
            <a:r>
              <a:rPr lang="nl-NL" sz="1200" dirty="0">
                <a:latin typeface="Verdana" pitchFamily="34" charset="0"/>
              </a:rPr>
              <a:t>: http://www.engineeringchallenges.org/</a:t>
            </a:r>
          </a:p>
        </p:txBody>
      </p:sp>
    </p:spTree>
    <p:extLst>
      <p:ext uri="{BB962C8B-B14F-4D97-AF65-F5344CB8AC3E}">
        <p14:creationId xmlns:p14="http://schemas.microsoft.com/office/powerpoint/2010/main" val="105645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9ADC-1DBF-481C-A763-62148A92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 err="1"/>
              <a:t>Veranderend</a:t>
            </a:r>
            <a:r>
              <a:rPr lang="en-GB" dirty="0"/>
              <a:t> </a:t>
            </a:r>
            <a:r>
              <a:rPr lang="en-GB" dirty="0" err="1"/>
              <a:t>onderwijs</a:t>
            </a:r>
            <a:r>
              <a:rPr lang="en-GB" dirty="0"/>
              <a:t> op </a:t>
            </a:r>
            <a:r>
              <a:rPr lang="en-GB" dirty="0" err="1"/>
              <a:t>universiteiten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hogescholen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BE1CD-55EA-48F8-ABD0-CB1CE9FE0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400" y="1943262"/>
            <a:ext cx="8040032" cy="3072311"/>
          </a:xfrm>
        </p:spPr>
        <p:txBody>
          <a:bodyPr/>
          <a:lstStyle/>
          <a:p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keuzeruimte</a:t>
            </a:r>
            <a:r>
              <a:rPr lang="en-GB" dirty="0"/>
              <a:t> </a:t>
            </a:r>
            <a:r>
              <a:rPr lang="en-GB" dirty="0" err="1"/>
              <a:t>naast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major</a:t>
            </a:r>
          </a:p>
          <a:p>
            <a:r>
              <a:rPr lang="en-GB" dirty="0" err="1"/>
              <a:t>Nieuwe</a:t>
            </a:r>
            <a:r>
              <a:rPr lang="en-GB" dirty="0"/>
              <a:t> bachelor </a:t>
            </a:r>
            <a:r>
              <a:rPr lang="en-GB" dirty="0" err="1"/>
              <a:t>en</a:t>
            </a:r>
            <a:r>
              <a:rPr lang="en-GB" dirty="0"/>
              <a:t> master </a:t>
            </a:r>
            <a:r>
              <a:rPr lang="en-GB" dirty="0" err="1"/>
              <a:t>programma’s</a:t>
            </a:r>
            <a:r>
              <a:rPr lang="en-GB" dirty="0"/>
              <a:t> (multi-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interdisciplinair</a:t>
            </a:r>
            <a:r>
              <a:rPr lang="en-GB" dirty="0"/>
              <a:t>)</a:t>
            </a:r>
          </a:p>
          <a:p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opzet</a:t>
            </a:r>
            <a:r>
              <a:rPr lang="en-GB" dirty="0"/>
              <a:t> </a:t>
            </a:r>
            <a:r>
              <a:rPr lang="en-GB" dirty="0" err="1"/>
              <a:t>onderwijs</a:t>
            </a:r>
            <a:r>
              <a:rPr lang="en-GB" dirty="0"/>
              <a:t>: challenges, living labs, </a:t>
            </a:r>
            <a:r>
              <a:rPr lang="en-GB" dirty="0" err="1"/>
              <a:t>projecten</a:t>
            </a:r>
            <a:r>
              <a:rPr lang="en-GB" dirty="0"/>
              <a:t>, </a:t>
            </a:r>
            <a:r>
              <a:rPr lang="en-GB" dirty="0" err="1"/>
              <a:t>advies</a:t>
            </a:r>
            <a:r>
              <a:rPr lang="en-GB" dirty="0"/>
              <a:t> </a:t>
            </a:r>
            <a:r>
              <a:rPr lang="en-GB" dirty="0" err="1"/>
              <a:t>opdrachten</a:t>
            </a:r>
            <a:r>
              <a:rPr lang="en-GB" dirty="0"/>
              <a:t>, start hubs/incubators, etc.</a:t>
            </a:r>
          </a:p>
          <a:p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afstudeerprofielen</a:t>
            </a:r>
            <a:r>
              <a:rPr lang="en-GB" dirty="0"/>
              <a:t>: </a:t>
            </a:r>
            <a:r>
              <a:rPr lang="en-GB" dirty="0" err="1"/>
              <a:t>onderzoeker</a:t>
            </a:r>
            <a:r>
              <a:rPr lang="en-GB" dirty="0"/>
              <a:t>, </a:t>
            </a:r>
            <a:r>
              <a:rPr lang="en-GB" dirty="0" err="1"/>
              <a:t>ondernemer</a:t>
            </a:r>
            <a:r>
              <a:rPr lang="en-GB" dirty="0"/>
              <a:t>/entrepreneur, docent/</a:t>
            </a:r>
            <a:r>
              <a:rPr lang="en-GB" dirty="0" err="1"/>
              <a:t>voorlichter</a:t>
            </a:r>
            <a:r>
              <a:rPr lang="en-GB" dirty="0"/>
              <a:t>, </a:t>
            </a:r>
            <a:r>
              <a:rPr lang="en-GB" dirty="0" err="1"/>
              <a:t>adviseur</a:t>
            </a:r>
            <a:r>
              <a:rPr lang="en-GB" dirty="0"/>
              <a:t>, </a:t>
            </a:r>
            <a:r>
              <a:rPr lang="en-GB" dirty="0" err="1"/>
              <a:t>beleidsmaker</a:t>
            </a:r>
            <a:r>
              <a:rPr lang="en-GB" dirty="0"/>
              <a:t>, </a:t>
            </a:r>
            <a:r>
              <a:rPr lang="en-GB" dirty="0" err="1"/>
              <a:t>ontwerper</a:t>
            </a:r>
            <a:endParaRPr lang="en-GB" dirty="0"/>
          </a:p>
          <a:p>
            <a:r>
              <a:rPr lang="en-GB" dirty="0" err="1"/>
              <a:t>Onderzoek</a:t>
            </a:r>
            <a:r>
              <a:rPr lang="en-GB" dirty="0"/>
              <a:t> </a:t>
            </a:r>
            <a:r>
              <a:rPr lang="en-GB" dirty="0" err="1"/>
              <a:t>vooral</a:t>
            </a:r>
            <a:r>
              <a:rPr lang="en-GB" dirty="0"/>
              <a:t> </a:t>
            </a:r>
            <a:r>
              <a:rPr lang="en-GB" dirty="0" err="1"/>
              <a:t>interdisciplinair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A629C-2904-4C41-8377-FA7BF31641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7</a:t>
            </a:fld>
            <a:endParaRPr lang="en-GB" dirty="0"/>
          </a:p>
        </p:txBody>
      </p:sp>
      <p:pic>
        <p:nvPicPr>
          <p:cNvPr id="5" name="Picture 6" descr="Image result for flexible learning spaces">
            <a:extLst>
              <a:ext uri="{FF2B5EF4-FFF2-40B4-BE49-F238E27FC236}">
                <a16:creationId xmlns:a16="http://schemas.microsoft.com/office/drawing/2014/main" id="{70F75ACC-218F-4F0D-A47F-507119F1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93" y="5027853"/>
            <a:ext cx="2849474" cy="14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tudent centered learning">
            <a:extLst>
              <a:ext uri="{FF2B5EF4-FFF2-40B4-BE49-F238E27FC236}">
                <a16:creationId xmlns:a16="http://schemas.microsoft.com/office/drawing/2014/main" id="{C73A780E-AD34-4CDC-A092-082BFAD9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22" y="806688"/>
            <a:ext cx="2344082" cy="16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3316-0A02-4E5E-8543-1978F82E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/>
              <a:t>Curriculum.nu: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mogelijkheden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aandacht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multidisciplinair</a:t>
            </a:r>
            <a:r>
              <a:rPr lang="en-GB" dirty="0"/>
              <a:t> </a:t>
            </a:r>
            <a:r>
              <a:rPr lang="en-GB" dirty="0" err="1"/>
              <a:t>onderwijs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C242B-07E7-44BB-973F-E9AD434A6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412ABA-D4FC-4677-991A-952179FC7B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989699" cy="4089600"/>
          </a:xfrm>
        </p:spPr>
        <p:txBody>
          <a:bodyPr/>
          <a:lstStyle/>
          <a:p>
            <a:r>
              <a:rPr lang="en-GB" dirty="0" err="1"/>
              <a:t>Bredere</a:t>
            </a:r>
            <a:r>
              <a:rPr lang="en-GB" dirty="0"/>
              <a:t> </a:t>
            </a:r>
            <a:r>
              <a:rPr lang="en-GB" dirty="0" err="1"/>
              <a:t>aandacht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hoofddoelen</a:t>
            </a:r>
            <a:r>
              <a:rPr lang="en-GB" dirty="0"/>
              <a:t> van </a:t>
            </a:r>
            <a:r>
              <a:rPr lang="en-GB" dirty="0" err="1"/>
              <a:t>onderwijs</a:t>
            </a:r>
            <a:r>
              <a:rPr lang="en-GB" dirty="0"/>
              <a:t> (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persoonsvorming</a:t>
            </a:r>
            <a:r>
              <a:rPr lang="en-GB" dirty="0"/>
              <a:t>)</a:t>
            </a:r>
          </a:p>
          <a:p>
            <a:r>
              <a:rPr lang="en-GB" dirty="0"/>
              <a:t>Meer </a:t>
            </a:r>
            <a:r>
              <a:rPr lang="en-GB" dirty="0" err="1"/>
              <a:t>samenhang</a:t>
            </a:r>
            <a:r>
              <a:rPr lang="en-GB" dirty="0"/>
              <a:t> </a:t>
            </a:r>
            <a:r>
              <a:rPr lang="en-GB" dirty="0" err="1"/>
              <a:t>binnen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leerdomeinen</a:t>
            </a:r>
            <a:r>
              <a:rPr lang="en-GB" dirty="0"/>
              <a:t>, </a:t>
            </a:r>
            <a:r>
              <a:rPr lang="en-GB" dirty="0" err="1"/>
              <a:t>terugdringen</a:t>
            </a:r>
            <a:r>
              <a:rPr lang="en-GB" dirty="0"/>
              <a:t> </a:t>
            </a:r>
            <a:r>
              <a:rPr lang="en-GB" dirty="0" err="1"/>
              <a:t>overladenheid</a:t>
            </a:r>
            <a:endParaRPr lang="en-GB" dirty="0"/>
          </a:p>
          <a:p>
            <a:r>
              <a:rPr lang="en-GB" dirty="0" err="1"/>
              <a:t>Overkoepelende</a:t>
            </a:r>
            <a:r>
              <a:rPr lang="en-GB" dirty="0"/>
              <a:t> </a:t>
            </a:r>
            <a:r>
              <a:rPr lang="en-GB" dirty="0" err="1"/>
              <a:t>domeinen</a:t>
            </a:r>
            <a:r>
              <a:rPr lang="en-GB" dirty="0"/>
              <a:t>: </a:t>
            </a: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geletterdheid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brede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endParaRPr lang="en-GB" dirty="0"/>
          </a:p>
          <a:p>
            <a:r>
              <a:rPr lang="en-GB" dirty="0"/>
              <a:t>Meer </a:t>
            </a:r>
            <a:r>
              <a:rPr lang="en-GB" dirty="0" err="1"/>
              <a:t>vrije</a:t>
            </a:r>
            <a:r>
              <a:rPr lang="en-GB" dirty="0"/>
              <a:t> </a:t>
            </a:r>
            <a:r>
              <a:rPr lang="en-GB" dirty="0" err="1"/>
              <a:t>ruimte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scholen</a:t>
            </a:r>
            <a:r>
              <a:rPr lang="en-GB" dirty="0"/>
              <a:t>, eigen </a:t>
            </a:r>
            <a:r>
              <a:rPr lang="en-GB" dirty="0" err="1"/>
              <a:t>aanbod</a:t>
            </a:r>
            <a:r>
              <a:rPr lang="en-GB" dirty="0"/>
              <a:t> </a:t>
            </a:r>
            <a:r>
              <a:rPr lang="en-GB" dirty="0" err="1"/>
              <a:t>ontwikkelen</a:t>
            </a:r>
            <a:endParaRPr lang="en-GB" dirty="0"/>
          </a:p>
        </p:txBody>
      </p:sp>
      <p:pic>
        <p:nvPicPr>
          <p:cNvPr id="6" name="Picture 4" descr="Image result for curriculum.nu">
            <a:extLst>
              <a:ext uri="{FF2B5EF4-FFF2-40B4-BE49-F238E27FC236}">
                <a16:creationId xmlns:a16="http://schemas.microsoft.com/office/drawing/2014/main" id="{80835FC2-A9A7-47EE-A0D8-06867624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29" y="2789148"/>
            <a:ext cx="3829203" cy="26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8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2B26-BB50-4D1B-8838-F8DE2FFA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Multi-, inter-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transdiciplinariteit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E9FE7-8D68-4678-A998-20F153D0B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9</a:t>
            </a:fld>
            <a:endParaRPr lang="en-GB" dirty="0"/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AA6D3194-0D49-4D18-804C-009B64993288}"/>
              </a:ext>
            </a:extLst>
          </p:cNvPr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384"/>
          <a:stretch/>
        </p:blipFill>
        <p:spPr bwMode="auto">
          <a:xfrm>
            <a:off x="1333850" y="1426128"/>
            <a:ext cx="5183790" cy="3187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631D2-F863-434E-8D95-51D6095F07E8}"/>
              </a:ext>
            </a:extLst>
          </p:cNvPr>
          <p:cNvSpPr txBox="1"/>
          <p:nvPr/>
        </p:nvSpPr>
        <p:spPr>
          <a:xfrm>
            <a:off x="1031846" y="5192785"/>
            <a:ext cx="7575259" cy="76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>
                <a:latin typeface="Verdana" pitchFamily="34" charset="0"/>
              </a:rPr>
              <a:t>Bron</a:t>
            </a:r>
            <a:r>
              <a:rPr lang="en-GB" sz="1400" dirty="0">
                <a:latin typeface="Verdana" pitchFamily="34" charset="0"/>
              </a:rPr>
              <a:t>: </a:t>
            </a:r>
            <a:r>
              <a:rPr lang="en-GB" sz="1400" dirty="0" err="1">
                <a:latin typeface="Verdana" pitchFamily="34" charset="0"/>
              </a:rPr>
              <a:t>Gresnigt</a:t>
            </a:r>
            <a:r>
              <a:rPr lang="en-GB" sz="1400" dirty="0">
                <a:latin typeface="Verdana" pitchFamily="34" charset="0"/>
              </a:rPr>
              <a:t>, R. (2018). </a:t>
            </a:r>
            <a:r>
              <a:rPr lang="en-GB" sz="1400" i="1" dirty="0">
                <a:latin typeface="Verdana" pitchFamily="34" charset="0"/>
              </a:rPr>
              <a:t>Integrated curricula: an approach to strengthen science and technology in primary education</a:t>
            </a:r>
            <a:r>
              <a:rPr lang="en-GB" sz="1400" dirty="0">
                <a:latin typeface="Verdana" pitchFamily="34" charset="0"/>
              </a:rPr>
              <a:t>. Doctoral dissertation. Eindhoven: TU/e, </a:t>
            </a:r>
            <a:r>
              <a:rPr lang="en-GB" sz="1400" dirty="0" err="1">
                <a:latin typeface="Verdana" pitchFamily="34" charset="0"/>
              </a:rPr>
              <a:t>ESoE</a:t>
            </a:r>
            <a:r>
              <a:rPr lang="en-GB" sz="1400" dirty="0">
                <a:latin typeface="Verdana" pitchFamily="34" charset="0"/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69D214-47ED-4C56-9213-883D453F9B90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3020019"/>
            <a:ext cx="939567" cy="620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14844"/>
      </p:ext>
    </p:extLst>
  </p:cSld>
  <p:clrMapOvr>
    <a:masterClrMapping/>
  </p:clrMapOvr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</TotalTime>
  <Words>1334</Words>
  <Application>Microsoft Office PowerPoint</Application>
  <PresentationFormat>On-screen Show (4:3)</PresentationFormat>
  <Paragraphs>149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Wageningen UR</vt:lpstr>
      <vt:lpstr>PowerPoint Presentation</vt:lpstr>
      <vt:lpstr>Wie is Perry den Brok?</vt:lpstr>
      <vt:lpstr>Inhoud van deze lezing</vt:lpstr>
      <vt:lpstr>Waarom aandacht nodig voor multidisciplinaire vaardigheden?</vt:lpstr>
      <vt:lpstr>Sustainable development goals</vt:lpstr>
      <vt:lpstr>Grand challenges for Engineering (NAE)</vt:lpstr>
      <vt:lpstr>Veranderend onderwijs op universiteiten en hogescholen</vt:lpstr>
      <vt:lpstr>Curriculum.nu: meer mogelijkheden en aandacht voor multidisciplinair onderwijs?</vt:lpstr>
      <vt:lpstr>Multi-, inter- en transdiciplinariteit</vt:lpstr>
      <vt:lpstr>Hoe multi- of interdisciplinair is je onderwijs?</vt:lpstr>
      <vt:lpstr>Vaardigheden leerlingen: boundary crossing?</vt:lpstr>
      <vt:lpstr>Wat levert het op voor leerlingen en docenten?</vt:lpstr>
      <vt:lpstr>Aanpakken om multi- en interdisciplinair leren te bevorderen</vt:lpstr>
      <vt:lpstr>Kenmerken van aanpakken</vt:lpstr>
      <vt:lpstr>Wat vraagt het van lerenden?</vt:lpstr>
      <vt:lpstr>Wat vraagt het van docenten (nieuwe rollen)?</vt:lpstr>
      <vt:lpstr>Welke kennis vraagt het van docenten?</vt:lpstr>
      <vt:lpstr>Veel voorkomende uitdagingen voor docenten</vt:lpstr>
      <vt:lpstr>Meer multi-/interdisciplinariteit levert meer op, maar ‘kost’ ook meer...</vt:lpstr>
      <vt:lpstr>Vragen voor de discussiegroepen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Brok, Perry den</cp:lastModifiedBy>
  <cp:revision>375</cp:revision>
  <dcterms:created xsi:type="dcterms:W3CDTF">2011-09-29T08:30:03Z</dcterms:created>
  <dcterms:modified xsi:type="dcterms:W3CDTF">2019-09-20T05:56:03Z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